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6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Sofia Sans Extra Condensed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9NA9tXx53+mz0aNeL8fYkMfTl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D942D681-C6D2-0E45-0C9C-BEC8D5489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>
            <a:extLst>
              <a:ext uri="{FF2B5EF4-FFF2-40B4-BE49-F238E27FC236}">
                <a16:creationId xmlns:a16="http://schemas.microsoft.com/office/drawing/2014/main" id="{67B96D20-898D-9A9B-155D-DCF2A59DB4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>
            <a:extLst>
              <a:ext uri="{FF2B5EF4-FFF2-40B4-BE49-F238E27FC236}">
                <a16:creationId xmlns:a16="http://schemas.microsoft.com/office/drawing/2014/main" id="{B4823F7A-9A2B-F87A-ED0A-173F3FB2B1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589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D6D395ED-59B9-B9BB-605A-35E80FCE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>
            <a:extLst>
              <a:ext uri="{FF2B5EF4-FFF2-40B4-BE49-F238E27FC236}">
                <a16:creationId xmlns:a16="http://schemas.microsoft.com/office/drawing/2014/main" id="{70D58CEB-6145-67F0-E6C3-2A1331C33C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>
            <a:extLst>
              <a:ext uri="{FF2B5EF4-FFF2-40B4-BE49-F238E27FC236}">
                <a16:creationId xmlns:a16="http://schemas.microsoft.com/office/drawing/2014/main" id="{327F43A9-2E70-502E-A2BE-3B03C0F42E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8493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DAE169B1-DA0D-4511-69B3-DB7839525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>
            <a:extLst>
              <a:ext uri="{FF2B5EF4-FFF2-40B4-BE49-F238E27FC236}">
                <a16:creationId xmlns:a16="http://schemas.microsoft.com/office/drawing/2014/main" id="{46C6C52A-A141-CE5C-6C1B-8439253D37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>
            <a:extLst>
              <a:ext uri="{FF2B5EF4-FFF2-40B4-BE49-F238E27FC236}">
                <a16:creationId xmlns:a16="http://schemas.microsoft.com/office/drawing/2014/main" id="{AAB8C90D-A999-3F78-3FB6-07FB1F150D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346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4A804A9A-7ED0-C7A5-55F6-EC25806A9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>
            <a:extLst>
              <a:ext uri="{FF2B5EF4-FFF2-40B4-BE49-F238E27FC236}">
                <a16:creationId xmlns:a16="http://schemas.microsoft.com/office/drawing/2014/main" id="{9CB1C6B2-AFD6-4062-B9E8-E24D877C8A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C882151E-5095-861C-F9E2-A9D14599DE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6582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730B6BE1-BBCF-A02E-6444-AC7C9239B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>
            <a:extLst>
              <a:ext uri="{FF2B5EF4-FFF2-40B4-BE49-F238E27FC236}">
                <a16:creationId xmlns:a16="http://schemas.microsoft.com/office/drawing/2014/main" id="{EAE1105E-6C43-9AC5-99C5-8C53E516F8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>
            <a:extLst>
              <a:ext uri="{FF2B5EF4-FFF2-40B4-BE49-F238E27FC236}">
                <a16:creationId xmlns:a16="http://schemas.microsoft.com/office/drawing/2014/main" id="{59240612-27A4-0991-604D-144148278F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585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AF7F3DF3-38CB-14AD-AE07-90EFA171B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>
            <a:extLst>
              <a:ext uri="{FF2B5EF4-FFF2-40B4-BE49-F238E27FC236}">
                <a16:creationId xmlns:a16="http://schemas.microsoft.com/office/drawing/2014/main" id="{DC338727-2AA0-5F88-4F72-8B5A2112CD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>
            <a:extLst>
              <a:ext uri="{FF2B5EF4-FFF2-40B4-BE49-F238E27FC236}">
                <a16:creationId xmlns:a16="http://schemas.microsoft.com/office/drawing/2014/main" id="{477D8064-F292-C10F-8716-A22E2FCB85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177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C180CBC6-C37C-3F8F-B0DB-B9DFF518A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>
            <a:extLst>
              <a:ext uri="{FF2B5EF4-FFF2-40B4-BE49-F238E27FC236}">
                <a16:creationId xmlns:a16="http://schemas.microsoft.com/office/drawing/2014/main" id="{178B1B24-EAC7-A93A-2A67-A86E00FFCC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>
            <a:extLst>
              <a:ext uri="{FF2B5EF4-FFF2-40B4-BE49-F238E27FC236}">
                <a16:creationId xmlns:a16="http://schemas.microsoft.com/office/drawing/2014/main" id="{79F44CD3-A6DF-1616-B41A-ACFEC4AE15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695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EF447680-877B-995D-C74E-C26398058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>
            <a:extLst>
              <a:ext uri="{FF2B5EF4-FFF2-40B4-BE49-F238E27FC236}">
                <a16:creationId xmlns:a16="http://schemas.microsoft.com/office/drawing/2014/main" id="{1B355B59-39B9-1AB1-5DA8-E06006D8E3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>
            <a:extLst>
              <a:ext uri="{FF2B5EF4-FFF2-40B4-BE49-F238E27FC236}">
                <a16:creationId xmlns:a16="http://schemas.microsoft.com/office/drawing/2014/main" id="{0EADB93D-FB5D-95B3-7D6B-3AD3E2B768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787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soc.gov.ua/welc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k-cbi.msp.gov.ua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54" r="-57"/>
            </a:stretch>
          </a:blipFill>
          <a:ln>
            <a:noFill/>
          </a:ln>
        </p:spPr>
        <p:txBody>
          <a:bodyPr/>
          <a:lstStyle/>
          <a:p>
            <a:endParaRPr lang="uk-UA" dirty="0"/>
          </a:p>
        </p:txBody>
      </p:sp>
      <p:sp>
        <p:nvSpPr>
          <p:cNvPr id="85" name="Google Shape;85;p1"/>
          <p:cNvSpPr/>
          <p:nvPr/>
        </p:nvSpPr>
        <p:spPr>
          <a:xfrm>
            <a:off x="1028700" y="7234574"/>
            <a:ext cx="1458101" cy="493103"/>
          </a:xfrm>
          <a:custGeom>
            <a:avLst/>
            <a:gdLst/>
            <a:ahLst/>
            <a:cxnLst/>
            <a:rect l="l" t="t" r="r" b="b"/>
            <a:pathLst>
              <a:path w="1458101" h="493103" extrusionOk="0">
                <a:moveTo>
                  <a:pt x="0" y="0"/>
                </a:moveTo>
                <a:lnTo>
                  <a:pt x="1458101" y="0"/>
                </a:lnTo>
                <a:lnTo>
                  <a:pt x="1458101" y="493103"/>
                </a:lnTo>
                <a:lnTo>
                  <a:pt x="0" y="493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uk-UA" dirty="0"/>
          </a:p>
        </p:txBody>
      </p:sp>
      <p:sp>
        <p:nvSpPr>
          <p:cNvPr id="86" name="Google Shape;86;p1"/>
          <p:cNvSpPr/>
          <p:nvPr/>
        </p:nvSpPr>
        <p:spPr>
          <a:xfrm>
            <a:off x="3222093" y="7353968"/>
            <a:ext cx="1494828" cy="413143"/>
          </a:xfrm>
          <a:custGeom>
            <a:avLst/>
            <a:gdLst/>
            <a:ahLst/>
            <a:cxnLst/>
            <a:rect l="l" t="t" r="r" b="b"/>
            <a:pathLst>
              <a:path w="1494828" h="413143" extrusionOk="0">
                <a:moveTo>
                  <a:pt x="0" y="0"/>
                </a:moveTo>
                <a:lnTo>
                  <a:pt x="1494828" y="0"/>
                </a:lnTo>
                <a:lnTo>
                  <a:pt x="1494828" y="413143"/>
                </a:lnTo>
                <a:lnTo>
                  <a:pt x="0" y="4131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uk-UA" dirty="0"/>
          </a:p>
        </p:txBody>
      </p:sp>
      <p:sp>
        <p:nvSpPr>
          <p:cNvPr id="87" name="Google Shape;87;p1"/>
          <p:cNvSpPr/>
          <p:nvPr/>
        </p:nvSpPr>
        <p:spPr>
          <a:xfrm>
            <a:off x="5313570" y="7304728"/>
            <a:ext cx="1707018" cy="614526"/>
          </a:xfrm>
          <a:custGeom>
            <a:avLst/>
            <a:gdLst/>
            <a:ahLst/>
            <a:cxnLst/>
            <a:rect l="l" t="t" r="r" b="b"/>
            <a:pathLst>
              <a:path w="1707018" h="614526" extrusionOk="0">
                <a:moveTo>
                  <a:pt x="0" y="0"/>
                </a:moveTo>
                <a:lnTo>
                  <a:pt x="1707018" y="0"/>
                </a:lnTo>
                <a:lnTo>
                  <a:pt x="1707018" y="614527"/>
                </a:lnTo>
                <a:lnTo>
                  <a:pt x="0" y="614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uk-UA"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1028700" y="8487662"/>
            <a:ext cx="83754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err="1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Проєкт</a:t>
            </a:r>
            <a:r>
              <a:rPr lang="en-US" sz="14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 «Шлях у реабілітації: від області до громади» реалізується БФ «Пацієнти України» в межах ініціативи «TRUE — Реабілітація травм для України» у партнерстві з БФ «Protez Hub» за підтримки Бельгійського агентства з міжнародного співробітництва Enabel.</a:t>
            </a:r>
            <a:endParaRPr sz="1400" b="0" i="0" u="none" strike="noStrike" cap="none">
              <a:solidFill>
                <a:srgbClr val="57575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757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28700" y="3165369"/>
            <a:ext cx="9684900" cy="290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55"/>
              <a:buFont typeface="Arial"/>
              <a:buNone/>
            </a:pPr>
            <a:r>
              <a:rPr lang="en-US" sz="7855" dirty="0">
                <a:solidFill>
                  <a:srgbClr val="0C62B7"/>
                </a:solidFill>
                <a:latin typeface="Sofia Sans Extra Condensed"/>
                <a:ea typeface="Sofia Sans Extra Condensed"/>
                <a:cs typeface="Sofia Sans Extra Condensed"/>
                <a:sym typeface="Sofia Sans Extra Condensed"/>
              </a:rPr>
              <a:t>ДОПОМІЖНІ ЗАСОБИ РЕАБІЛІТАЦІЇ</a:t>
            </a:r>
            <a:br>
              <a:rPr lang="en-US" sz="7855" dirty="0">
                <a:solidFill>
                  <a:srgbClr val="0C62B7"/>
                </a:solidFill>
                <a:latin typeface="Sofia Sans Extra Condensed"/>
                <a:ea typeface="Sofia Sans Extra Condensed"/>
                <a:cs typeface="Sofia Sans Extra Condensed"/>
                <a:sym typeface="Sofia Sans Extra Condensed"/>
              </a:rPr>
            </a:br>
            <a:r>
              <a:rPr lang="en-US" sz="7855" dirty="0">
                <a:solidFill>
                  <a:srgbClr val="0C62B7"/>
                </a:solidFill>
                <a:latin typeface="Sofia Sans Extra Condensed"/>
                <a:ea typeface="Sofia Sans Extra Condensed"/>
                <a:cs typeface="Sofia Sans Extra Condensed"/>
                <a:sym typeface="Sofia Sans Extra Condensed"/>
              </a:rPr>
              <a:t>ТА МЕХАНІЗМ</a:t>
            </a:r>
            <a:r>
              <a:rPr lang="uk-UA" sz="7855" dirty="0">
                <a:solidFill>
                  <a:srgbClr val="0C62B7"/>
                </a:solidFill>
                <a:latin typeface="Sofia Sans Extra Condensed"/>
                <a:ea typeface="Sofia Sans Extra Condensed"/>
                <a:cs typeface="Sofia Sans Extra Condensed"/>
                <a:sym typeface="Sofia Sans Extra Condensed"/>
              </a:rPr>
              <a:t>И</a:t>
            </a:r>
            <a:r>
              <a:rPr lang="en-US" sz="7855" dirty="0">
                <a:solidFill>
                  <a:srgbClr val="0C62B7"/>
                </a:solidFill>
                <a:latin typeface="Sofia Sans Extra Condensed"/>
                <a:ea typeface="Sofia Sans Extra Condensed"/>
                <a:cs typeface="Sofia Sans Extra Condensed"/>
                <a:sym typeface="Sofia Sans Extra Condensed"/>
              </a:rPr>
              <a:t> ЇХ ЗАБЕЗПЕЧЕННЯ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 title="TRUE_logo_1 (1)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5250" y="956875"/>
            <a:ext cx="2126848" cy="7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C1AE54D8-9832-5F7B-FFAE-6741A8950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C7FCA7FE-5CA8-03A6-0F80-4884C38D2D0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09" name="Google Shape;109;p3">
            <a:extLst>
              <a:ext uri="{FF2B5EF4-FFF2-40B4-BE49-F238E27FC236}">
                <a16:creationId xmlns:a16="http://schemas.microsoft.com/office/drawing/2014/main" id="{F3EE9698-8F5F-764F-0635-0AF647D338C7}"/>
              </a:ext>
            </a:extLst>
          </p:cNvPr>
          <p:cNvSpPr txBox="1"/>
          <p:nvPr/>
        </p:nvSpPr>
        <p:spPr>
          <a:xfrm>
            <a:off x="1028700" y="838200"/>
            <a:ext cx="13931900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Куди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потрібно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звертатися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?</a:t>
            </a:r>
          </a:p>
        </p:txBody>
      </p:sp>
      <p:pic>
        <p:nvPicPr>
          <p:cNvPr id="111" name="Google Shape;111;p3" title="TRUE_logo_1 (1).png">
            <a:extLst>
              <a:ext uri="{FF2B5EF4-FFF2-40B4-BE49-F238E27FC236}">
                <a16:creationId xmlns:a16="http://schemas.microsoft.com/office/drawing/2014/main" id="{DA65B607-1249-8532-E90D-72BA728B82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98000" y="8989525"/>
            <a:ext cx="1477740" cy="53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0B8954EC-5F4A-ECF5-764B-94B7A0CD0F31}"/>
              </a:ext>
            </a:extLst>
          </p:cNvPr>
          <p:cNvSpPr txBox="1"/>
          <p:nvPr/>
        </p:nvSpPr>
        <p:spPr>
          <a:xfrm>
            <a:off x="3930400" y="9527075"/>
            <a:ext cx="5356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Презентація є об’єктом авторського права її розробників, і надається виключно для вашого особистого використання в навчальних цілях. </a:t>
            </a:r>
            <a:endParaRPr sz="600" b="0" i="0" u="none" strike="noStrike" cap="none">
              <a:solidFill>
                <a:srgbClr val="57575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Не поширюйте її в публічному доступу та не передавайте третім особам без письмової згоди авторів або організаторів тренінгу.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516EF1-75D3-FD39-2C21-7984681A1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7917" y="2770982"/>
            <a:ext cx="7260965" cy="426757"/>
          </a:xfrm>
          <a:prstGeom prst="rect">
            <a:avLst/>
          </a:prstGeom>
        </p:spPr>
      </p:pic>
      <p:sp>
        <p:nvSpPr>
          <p:cNvPr id="3" name="Google Shape;110;p3">
            <a:extLst>
              <a:ext uri="{FF2B5EF4-FFF2-40B4-BE49-F238E27FC236}">
                <a16:creationId xmlns:a16="http://schemas.microsoft.com/office/drawing/2014/main" id="{810D8759-AB35-7964-07D9-DB55B1571407}"/>
              </a:ext>
            </a:extLst>
          </p:cNvPr>
          <p:cNvSpPr txBox="1"/>
          <p:nvPr/>
        </p:nvSpPr>
        <p:spPr>
          <a:xfrm>
            <a:off x="1213832" y="1955802"/>
            <a:ext cx="1550817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4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F6E04E28-4F85-E33F-1DE9-37779F55EF36}"/>
              </a:ext>
            </a:extLst>
          </p:cNvPr>
          <p:cNvSpPr txBox="1"/>
          <p:nvPr/>
        </p:nvSpPr>
        <p:spPr>
          <a:xfrm>
            <a:off x="838932" y="2355156"/>
            <a:ext cx="15508170" cy="224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400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Звернення із паперовою заявою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ЦНАП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Органи соціального захисту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Територіальні відділення Фонду соціального захисту осіб з інвалідністю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10;p3">
            <a:extLst>
              <a:ext uri="{FF2B5EF4-FFF2-40B4-BE49-F238E27FC236}">
                <a16:creationId xmlns:a16="http://schemas.microsoft.com/office/drawing/2014/main" id="{9D67671C-3705-E048-4E20-71FD942EDC54}"/>
              </a:ext>
            </a:extLst>
          </p:cNvPr>
          <p:cNvSpPr txBox="1"/>
          <p:nvPr/>
        </p:nvSpPr>
        <p:spPr>
          <a:xfrm>
            <a:off x="838932" y="5705835"/>
            <a:ext cx="15508170" cy="353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400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Звернення онлайн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Через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електронний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кабінет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особи з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інвалідністю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на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сайті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  <a:hlinkClick r:id="rId6"/>
              </a:rPr>
              <a:t>https://ek-cbi.msp.gov.ua/</a:t>
            </a: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Через Соціальний портал </a:t>
            </a:r>
            <a:r>
              <a:rPr lang="uk-UA" sz="2800" dirty="0" err="1">
                <a:latin typeface="Roboto"/>
                <a:ea typeface="Roboto"/>
                <a:cs typeface="Roboto"/>
                <a:sym typeface="Roboto"/>
              </a:rPr>
              <a:t>Мінсоцполітики</a:t>
            </a: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  <a:hlinkClick r:id="rId7"/>
              </a:rPr>
              <a:t>https://soc.gov.ua/</a:t>
            </a:r>
            <a:endParaRPr lang="ru-RU" sz="2800" dirty="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endParaRPr lang="ru-RU" sz="2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8439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11B7CB9A-B97E-7D06-988F-978366663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A3AC980E-2BB2-12E1-A26E-4D0C525DA63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09" name="Google Shape;109;p3">
            <a:extLst>
              <a:ext uri="{FF2B5EF4-FFF2-40B4-BE49-F238E27FC236}">
                <a16:creationId xmlns:a16="http://schemas.microsoft.com/office/drawing/2014/main" id="{F40D82CB-C182-B9B5-61F4-D657BA24AB05}"/>
              </a:ext>
            </a:extLst>
          </p:cNvPr>
          <p:cNvSpPr txBox="1"/>
          <p:nvPr/>
        </p:nvSpPr>
        <p:spPr>
          <a:xfrm>
            <a:off x="1028700" y="838200"/>
            <a:ext cx="13931900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Яка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вартість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ДЗРів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,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якими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забезпечує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держава?</a:t>
            </a:r>
          </a:p>
        </p:txBody>
      </p:sp>
      <p:pic>
        <p:nvPicPr>
          <p:cNvPr id="111" name="Google Shape;111;p3" title="TRUE_logo_1 (1).png">
            <a:extLst>
              <a:ext uri="{FF2B5EF4-FFF2-40B4-BE49-F238E27FC236}">
                <a16:creationId xmlns:a16="http://schemas.microsoft.com/office/drawing/2014/main" id="{F56BFF15-BFB3-A3AC-174C-5E191DA04E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98000" y="8989525"/>
            <a:ext cx="1477740" cy="53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61FB5E36-FF92-011A-4BD9-5EE43B3E04D1}"/>
              </a:ext>
            </a:extLst>
          </p:cNvPr>
          <p:cNvSpPr txBox="1"/>
          <p:nvPr/>
        </p:nvSpPr>
        <p:spPr>
          <a:xfrm>
            <a:off x="3930400" y="9527075"/>
            <a:ext cx="5356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Презентація є об’єктом авторського права її розробників, і надається виключно для вашого особистого використання в навчальних цілях. </a:t>
            </a:r>
            <a:endParaRPr sz="600" b="0" i="0" u="none" strike="noStrike" cap="none">
              <a:solidFill>
                <a:srgbClr val="57575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Не поширюйте її в публічному доступу та не передавайте третім особам без письмової згоди авторів або організаторів тренінгу.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58D74D-4D33-F9F0-1577-CAD0B454A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7917" y="2770982"/>
            <a:ext cx="7260965" cy="426757"/>
          </a:xfrm>
          <a:prstGeom prst="rect">
            <a:avLst/>
          </a:prstGeom>
        </p:spPr>
      </p:pic>
      <p:sp>
        <p:nvSpPr>
          <p:cNvPr id="3" name="Google Shape;110;p3">
            <a:extLst>
              <a:ext uri="{FF2B5EF4-FFF2-40B4-BE49-F238E27FC236}">
                <a16:creationId xmlns:a16="http://schemas.microsoft.com/office/drawing/2014/main" id="{5C2BFD76-FE6E-1BDE-6694-E9B515B2A7CE}"/>
              </a:ext>
            </a:extLst>
          </p:cNvPr>
          <p:cNvSpPr txBox="1"/>
          <p:nvPr/>
        </p:nvSpPr>
        <p:spPr>
          <a:xfrm>
            <a:off x="1213832" y="1955802"/>
            <a:ext cx="1550817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4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8131C50A-3BEB-7A86-E9E7-04128AEF22A6}"/>
              </a:ext>
            </a:extLst>
          </p:cNvPr>
          <p:cNvSpPr txBox="1"/>
          <p:nvPr/>
        </p:nvSpPr>
        <p:spPr>
          <a:xfrm>
            <a:off x="838932" y="2355156"/>
            <a:ext cx="15508170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Держава забезпечує </a:t>
            </a:r>
            <a:r>
              <a:rPr lang="uk-UA" sz="2800" dirty="0" err="1">
                <a:latin typeface="Roboto"/>
                <a:ea typeface="Roboto"/>
                <a:cs typeface="Roboto"/>
                <a:sym typeface="Roboto"/>
              </a:rPr>
              <a:t>ДЗРами</a:t>
            </a: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 в межах ГРАНИЧНОЇ ВАРТОСТІ, визначеної наказом </a:t>
            </a:r>
            <a:r>
              <a:rPr lang="uk-UA" sz="2800" dirty="0" err="1">
                <a:latin typeface="Roboto"/>
                <a:ea typeface="Roboto"/>
                <a:cs typeface="Roboto"/>
                <a:sym typeface="Roboto"/>
              </a:rPr>
              <a:t>Мінсоцполітики</a:t>
            </a: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Для військових при забезпеченні </a:t>
            </a:r>
            <a:r>
              <a:rPr lang="uk-UA" sz="2800" dirty="0" err="1">
                <a:latin typeface="Roboto"/>
                <a:ea typeface="Roboto"/>
                <a:cs typeface="Roboto"/>
                <a:sym typeface="Roboto"/>
              </a:rPr>
              <a:t>ДЗРами</a:t>
            </a: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 відповідно до постанови від 05.04.2012 року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№ 321 – гранична вартість збільшується втричі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Існує </a:t>
            </a:r>
            <a:r>
              <a:rPr lang="uk-UA" sz="2800" b="1" dirty="0">
                <a:latin typeface="Roboto"/>
                <a:ea typeface="Roboto"/>
                <a:cs typeface="Roboto"/>
                <a:sym typeface="Roboto"/>
              </a:rPr>
              <a:t>окрема бюджетна програма </a:t>
            </a: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по </a:t>
            </a:r>
            <a:r>
              <a:rPr lang="uk-UA" sz="2800" b="1" dirty="0">
                <a:latin typeface="Roboto"/>
                <a:ea typeface="Roboto"/>
                <a:cs typeface="Roboto"/>
                <a:sym typeface="Roboto"/>
              </a:rPr>
              <a:t>протезуванню військових </a:t>
            </a:r>
            <a:r>
              <a:rPr lang="uk-UA" sz="2800" dirty="0" err="1">
                <a:latin typeface="Roboto"/>
                <a:ea typeface="Roboto"/>
                <a:cs typeface="Roboto"/>
                <a:sym typeface="Roboto"/>
              </a:rPr>
              <a:t>високофункціональними</a:t>
            </a: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 протезами, </a:t>
            </a:r>
            <a:r>
              <a:rPr lang="uk-UA" sz="2800" dirty="0" err="1">
                <a:latin typeface="Roboto"/>
                <a:ea typeface="Roboto"/>
                <a:cs typeface="Roboto"/>
                <a:sym typeface="Roboto"/>
              </a:rPr>
              <a:t>ортезами</a:t>
            </a: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 та спортивними протезами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Постанова КМУ від 01.10.2014 року № 518 </a:t>
            </a:r>
          </a:p>
        </p:txBody>
      </p:sp>
      <p:sp>
        <p:nvSpPr>
          <p:cNvPr id="7" name="Google Shape;110;p3">
            <a:extLst>
              <a:ext uri="{FF2B5EF4-FFF2-40B4-BE49-F238E27FC236}">
                <a16:creationId xmlns:a16="http://schemas.microsoft.com/office/drawing/2014/main" id="{5B9A7692-59C3-8F94-0286-D6C54322AD4A}"/>
              </a:ext>
            </a:extLst>
          </p:cNvPr>
          <p:cNvSpPr txBox="1"/>
          <p:nvPr/>
        </p:nvSpPr>
        <p:spPr>
          <a:xfrm>
            <a:off x="838932" y="6893951"/>
            <a:ext cx="1550817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Деякі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питання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протезування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та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ортезування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виробами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підвищеної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функціональності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за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новітніми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технологіями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та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технологіями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виготовлення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які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відсутні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в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Україні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, та/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або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спеціальними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виробами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для занять спортом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окремих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категорій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осіб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які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втратили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функціональні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можливості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кінцівки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або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кінцівок</a:t>
            </a: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908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96" name="Google Shape;96;p2"/>
          <p:cNvSpPr/>
          <p:nvPr/>
        </p:nvSpPr>
        <p:spPr>
          <a:xfrm flipH="1">
            <a:off x="13480298" y="3092082"/>
            <a:ext cx="3657132" cy="5269234"/>
          </a:xfrm>
          <a:custGeom>
            <a:avLst/>
            <a:gdLst/>
            <a:ahLst/>
            <a:cxnLst/>
            <a:rect l="l" t="t" r="r" b="b"/>
            <a:pathLst>
              <a:path w="4387850" h="6322060" extrusionOk="0">
                <a:moveTo>
                  <a:pt x="285369" y="509397"/>
                </a:moveTo>
                <a:cubicBezTo>
                  <a:pt x="128397" y="543560"/>
                  <a:pt x="0" y="702945"/>
                  <a:pt x="0" y="863600"/>
                </a:cubicBezTo>
                <a:lnTo>
                  <a:pt x="0" y="6029960"/>
                </a:lnTo>
                <a:cubicBezTo>
                  <a:pt x="0" y="6190615"/>
                  <a:pt x="131445" y="6322060"/>
                  <a:pt x="292100" y="6322060"/>
                </a:cubicBezTo>
                <a:lnTo>
                  <a:pt x="4129151" y="6322060"/>
                </a:lnTo>
                <a:cubicBezTo>
                  <a:pt x="4289806" y="6322060"/>
                  <a:pt x="4387850" y="6194933"/>
                  <a:pt x="4347083" y="6039485"/>
                </a:cubicBezTo>
                <a:lnTo>
                  <a:pt x="2827401" y="254508"/>
                </a:lnTo>
                <a:cubicBezTo>
                  <a:pt x="2786634" y="99187"/>
                  <a:pt x="2624709" y="0"/>
                  <a:pt x="2467737" y="34163"/>
                </a:cubicBezTo>
                <a:lnTo>
                  <a:pt x="285369" y="50939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996" b="-199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 rot="138848">
            <a:off x="7448399" y="5836724"/>
            <a:ext cx="5388911" cy="3635048"/>
          </a:xfrm>
          <a:custGeom>
            <a:avLst/>
            <a:gdLst/>
            <a:ahLst/>
            <a:cxnLst/>
            <a:rect l="l" t="t" r="r" b="b"/>
            <a:pathLst>
              <a:path w="6465649" h="4361354" extrusionOk="0">
                <a:moveTo>
                  <a:pt x="251960" y="901541"/>
                </a:moveTo>
                <a:cubicBezTo>
                  <a:pt x="268848" y="741785"/>
                  <a:pt x="413324" y="596815"/>
                  <a:pt x="573026" y="579343"/>
                </a:cubicBezTo>
                <a:lnTo>
                  <a:pt x="5708742" y="17472"/>
                </a:lnTo>
                <a:cubicBezTo>
                  <a:pt x="5868444" y="0"/>
                  <a:pt x="6013404" y="116370"/>
                  <a:pt x="6030877" y="276072"/>
                </a:cubicBezTo>
                <a:lnTo>
                  <a:pt x="6448178" y="4090364"/>
                </a:lnTo>
                <a:cubicBezTo>
                  <a:pt x="6465650" y="4250066"/>
                  <a:pt x="6349940" y="4361354"/>
                  <a:pt x="6190980" y="4337734"/>
                </a:cubicBezTo>
                <a:lnTo>
                  <a:pt x="275043" y="3456216"/>
                </a:lnTo>
                <a:cubicBezTo>
                  <a:pt x="116209" y="3432582"/>
                  <a:pt x="0" y="3282405"/>
                  <a:pt x="16889" y="3122649"/>
                </a:cubicBezTo>
                <a:lnTo>
                  <a:pt x="251960" y="901541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003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028700" y="3067321"/>
            <a:ext cx="116763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будь-які зовнішні вироби (включаючи пристрої, обладнання, прилади чи програмне забезпечення), спеціально виготовлені або загальнодоступні, основною метою яких є підтримка або поліпшення функціонування та незалежності особи та сприяння її добробуту. Допоміжні засоби реабілітації також використовуються для запобігання порушенням та виникненню вторинних станів здоров’я та є об’єктом регулювання технічних регламентів щодо медичних виробів</a:t>
            </a: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028700" y="838200"/>
            <a:ext cx="11676300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uk-UA" sz="6500" b="0" i="0" u="none" strike="noStrike" cap="none" dirty="0">
                <a:solidFill>
                  <a:srgbClr val="0C62B7"/>
                </a:solidFill>
                <a:latin typeface="Sofia Sans Extra Condensed"/>
                <a:ea typeface="Sofia Sans Extra Condensed"/>
                <a:cs typeface="Sofia Sans Extra Condensed"/>
                <a:sym typeface="Sofia Sans Extra Condensed"/>
              </a:rPr>
              <a:t>ДОПОМІЖНІ ЗАСОБИ РЕАБІЛІТАЦІЇ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028700" y="2280088"/>
            <a:ext cx="95559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dirty="0">
                <a:latin typeface="Roboto"/>
                <a:ea typeface="Roboto"/>
                <a:cs typeface="Roboto"/>
                <a:sym typeface="Roboto"/>
              </a:rPr>
              <a:t>ЗУ «Про реабілітацію у сфері охорони здоров’я»</a:t>
            </a: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2" title="TRUE_logo_1 (1)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98000" y="8989525"/>
            <a:ext cx="1477740" cy="53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3676975" y="9714525"/>
            <a:ext cx="5815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Презентація є об’єктом авторського права її розробників, і надається виключно для вашого особистого використання в навчальних цілях. </a:t>
            </a:r>
            <a:endParaRPr sz="600" b="0" i="0" u="none" strike="noStrike" cap="none">
              <a:solidFill>
                <a:srgbClr val="57575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Не поширюйте її в публічному доступу та не передавайте третім особам без письмової згоди авторів або організаторів тренінгу. </a:t>
            </a:r>
            <a:endParaRPr sz="600" b="0" i="0" u="none" strike="noStrike" cap="none">
              <a:solidFill>
                <a:srgbClr val="5757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09" name="Google Shape;109;p3"/>
          <p:cNvSpPr txBox="1"/>
          <p:nvPr/>
        </p:nvSpPr>
        <p:spPr>
          <a:xfrm>
            <a:off x="1028700" y="838200"/>
            <a:ext cx="13931900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uk-UA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Держава забезпечує допоміжними засобами реабілітації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1028700" y="2984361"/>
            <a:ext cx="72644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400" dirty="0">
                <a:latin typeface="Roboto"/>
                <a:ea typeface="Roboto"/>
                <a:cs typeface="Roboto"/>
                <a:sym typeface="Roboto"/>
              </a:rPr>
              <a:t>Для тимчасового користування</a:t>
            </a:r>
            <a:endParaRPr sz="2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3" title="TRUE_logo_1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98000" y="8989525"/>
            <a:ext cx="1477740" cy="53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3930400" y="9527075"/>
            <a:ext cx="5356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Презентація є об’єктом авторського права її розробників, і надається виключно для вашого особистого використання в навчальних цілях. </a:t>
            </a:r>
            <a:endParaRPr sz="600" b="0" i="0" u="none" strike="noStrike" cap="none">
              <a:solidFill>
                <a:srgbClr val="57575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Не поширюйте її в публічному доступу та не передавайте третім особам без письмової згоди авторів або організаторів тренінгу.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DB56C1-DCD0-6D6E-BDD6-88331224C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7917" y="2770982"/>
            <a:ext cx="7260965" cy="426757"/>
          </a:xfrm>
          <a:prstGeom prst="rect">
            <a:avLst/>
          </a:prstGeom>
        </p:spPr>
      </p:pic>
      <p:sp>
        <p:nvSpPr>
          <p:cNvPr id="3" name="Google Shape;110;p3">
            <a:extLst>
              <a:ext uri="{FF2B5EF4-FFF2-40B4-BE49-F238E27FC236}">
                <a16:creationId xmlns:a16="http://schemas.microsoft.com/office/drawing/2014/main" id="{F53EDC8B-2103-BD55-8A8E-43558086267F}"/>
              </a:ext>
            </a:extLst>
          </p:cNvPr>
          <p:cNvSpPr txBox="1"/>
          <p:nvPr/>
        </p:nvSpPr>
        <p:spPr>
          <a:xfrm>
            <a:off x="947009" y="3558525"/>
            <a:ext cx="7607300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400" dirty="0">
                <a:latin typeface="Roboto"/>
                <a:ea typeface="Roboto"/>
                <a:cs typeface="Roboto"/>
                <a:sym typeface="Roboto"/>
              </a:rPr>
              <a:t>Через кабінети </a:t>
            </a:r>
            <a:r>
              <a:rPr lang="uk-UA" sz="2400" dirty="0" err="1">
                <a:latin typeface="Roboto"/>
                <a:ea typeface="Roboto"/>
                <a:cs typeface="Roboto"/>
                <a:sym typeface="Roboto"/>
              </a:rPr>
              <a:t>асистивних</a:t>
            </a:r>
            <a:r>
              <a:rPr lang="uk-UA" sz="2400" dirty="0">
                <a:latin typeface="Roboto"/>
                <a:ea typeface="Roboto"/>
                <a:cs typeface="Roboto"/>
                <a:sym typeface="Roboto"/>
              </a:rPr>
              <a:t> технологій реабілітаційних відділень або забезпечується можливість користування наявними засобами реабілітації відповідно до табеля оснащення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4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400" dirty="0">
                <a:latin typeface="Roboto"/>
                <a:ea typeface="Roboto"/>
                <a:cs typeface="Roboto"/>
                <a:sym typeface="Roboto"/>
              </a:rPr>
              <a:t>Порядок 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забезпечення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осіб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з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обмеженнями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повсякденного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функціонування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медичними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виробами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, в тому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числі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допоміжними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засобами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реабілітації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затверджений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постановою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КМУ від 16 грудня 2022 р. № 1462</a:t>
            </a:r>
            <a:endParaRPr sz="2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10;p3">
            <a:extLst>
              <a:ext uri="{FF2B5EF4-FFF2-40B4-BE49-F238E27FC236}">
                <a16:creationId xmlns:a16="http://schemas.microsoft.com/office/drawing/2014/main" id="{CAE579A3-6359-7D6F-3CED-6E128102E28E}"/>
              </a:ext>
            </a:extLst>
          </p:cNvPr>
          <p:cNvSpPr txBox="1"/>
          <p:nvPr/>
        </p:nvSpPr>
        <p:spPr>
          <a:xfrm>
            <a:off x="8815517" y="3041460"/>
            <a:ext cx="72644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400" dirty="0">
                <a:latin typeface="Roboto"/>
                <a:ea typeface="Roboto"/>
                <a:cs typeface="Roboto"/>
                <a:sym typeface="Roboto"/>
              </a:rPr>
              <a:t>Для постійного користування</a:t>
            </a:r>
            <a:endParaRPr sz="2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D01648EB-B5C1-1BA1-8548-73DDFA4CA3BB}"/>
              </a:ext>
            </a:extLst>
          </p:cNvPr>
          <p:cNvSpPr txBox="1"/>
          <p:nvPr/>
        </p:nvSpPr>
        <p:spPr>
          <a:xfrm>
            <a:off x="8644067" y="3630110"/>
            <a:ext cx="7607300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400" dirty="0">
                <a:latin typeface="Roboto"/>
                <a:ea typeface="Roboto"/>
                <a:cs typeface="Roboto"/>
                <a:sym typeface="Roboto"/>
              </a:rPr>
              <a:t>Через територіальні відділення Фонду соціального захисту осіб з інвалідністю 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4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400" dirty="0">
                <a:latin typeface="Roboto"/>
                <a:ea typeface="Roboto"/>
                <a:cs typeface="Roboto"/>
                <a:sym typeface="Roboto"/>
              </a:rPr>
              <a:t>Порядок 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забезпечення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допоміжними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засобами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реабілітації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технічними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та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іншими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засобами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реабілітації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осіб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з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інвалідністю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дітей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з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інвалідністю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та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інших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окремих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категорій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населення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і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виплати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грошової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компенсації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вартості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за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самостійно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придбані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такі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засоби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затверджений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постановою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КМУ від 05 </a:t>
            </a:r>
            <a:r>
              <a:rPr lang="ru-RU" sz="2400" dirty="0" err="1">
                <a:latin typeface="Roboto"/>
                <a:ea typeface="Roboto"/>
                <a:cs typeface="Roboto"/>
                <a:sym typeface="Roboto"/>
              </a:rPr>
              <a:t>квітня</a:t>
            </a:r>
            <a:r>
              <a:rPr lang="ru-RU" sz="2400" dirty="0">
                <a:latin typeface="Roboto"/>
                <a:ea typeface="Roboto"/>
                <a:cs typeface="Roboto"/>
                <a:sym typeface="Roboto"/>
              </a:rPr>
              <a:t> 2012 р. № 321</a:t>
            </a:r>
            <a:endParaRPr sz="2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E04871C0-68F5-9921-2DE3-B225F0607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28B4C7EB-7E62-F0FD-912B-FDFC436A24F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09" name="Google Shape;109;p3">
            <a:extLst>
              <a:ext uri="{FF2B5EF4-FFF2-40B4-BE49-F238E27FC236}">
                <a16:creationId xmlns:a16="http://schemas.microsoft.com/office/drawing/2014/main" id="{372280B0-197A-EE89-7459-FA719C188A72}"/>
              </a:ext>
            </a:extLst>
          </p:cNvPr>
          <p:cNvSpPr txBox="1"/>
          <p:nvPr/>
        </p:nvSpPr>
        <p:spPr>
          <a:xfrm>
            <a:off x="1028700" y="838200"/>
            <a:ext cx="13931900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Види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допоміжних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засобів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реабілітації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,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якими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безоплатно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забезпечує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держава для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постійного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користування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</a:t>
            </a:r>
          </a:p>
        </p:txBody>
      </p:sp>
      <p:pic>
        <p:nvPicPr>
          <p:cNvPr id="111" name="Google Shape;111;p3" title="TRUE_logo_1 (1).png">
            <a:extLst>
              <a:ext uri="{FF2B5EF4-FFF2-40B4-BE49-F238E27FC236}">
                <a16:creationId xmlns:a16="http://schemas.microsoft.com/office/drawing/2014/main" id="{5D063A71-72CF-F641-98BB-4106941B31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98000" y="8989525"/>
            <a:ext cx="1477740" cy="53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6B52A7B2-DB56-3C45-9879-DCDFB33E590F}"/>
              </a:ext>
            </a:extLst>
          </p:cNvPr>
          <p:cNvSpPr txBox="1"/>
          <p:nvPr/>
        </p:nvSpPr>
        <p:spPr>
          <a:xfrm>
            <a:off x="3930400" y="9527075"/>
            <a:ext cx="5356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Презентація є об’єктом авторського права її розробників, і надається виключно для вашого особистого використання в навчальних цілях. </a:t>
            </a:r>
            <a:endParaRPr sz="600" b="0" i="0" u="none" strike="noStrike" cap="none">
              <a:solidFill>
                <a:srgbClr val="57575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Не поширюйте її в публічному доступу та не передавайте третім особам без письмової згоди авторів або організаторів тренінгу.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51F15F-5109-3F8C-81FA-224FCC7AA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7917" y="2770982"/>
            <a:ext cx="7260965" cy="426757"/>
          </a:xfrm>
          <a:prstGeom prst="rect">
            <a:avLst/>
          </a:prstGeom>
        </p:spPr>
      </p:pic>
      <p:sp>
        <p:nvSpPr>
          <p:cNvPr id="3" name="Google Shape;110;p3">
            <a:extLst>
              <a:ext uri="{FF2B5EF4-FFF2-40B4-BE49-F238E27FC236}">
                <a16:creationId xmlns:a16="http://schemas.microsoft.com/office/drawing/2014/main" id="{24ABEF94-61B3-DDDE-FD46-A9E7B3FE6898}"/>
              </a:ext>
            </a:extLst>
          </p:cNvPr>
          <p:cNvSpPr txBox="1"/>
          <p:nvPr/>
        </p:nvSpPr>
        <p:spPr>
          <a:xfrm>
            <a:off x="1028701" y="3197739"/>
            <a:ext cx="15508170" cy="568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4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протезно-ортопедичні вироби, у тому числі ортопедичне взуття;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спеціальні засоби для самообслуговування та догляду </a:t>
            </a:r>
            <a:r>
              <a:rPr lang="uk-UA" sz="2800" i="1" dirty="0">
                <a:latin typeface="Roboto"/>
                <a:ea typeface="Roboto"/>
                <a:cs typeface="Roboto"/>
                <a:sym typeface="Roboto"/>
              </a:rPr>
              <a:t>(пристосування для ванни і туалету)</a:t>
            </a: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допоміжні засоби для особистої рухомості </a:t>
            </a:r>
            <a:r>
              <a:rPr lang="en-US" sz="2800" i="1" dirty="0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uk-UA" sz="2800" i="1" dirty="0">
                <a:latin typeface="Roboto"/>
                <a:ea typeface="Roboto"/>
                <a:cs typeface="Roboto"/>
                <a:sym typeface="Roboto"/>
              </a:rPr>
              <a:t>напр., палиці, милиці, ходунки)</a:t>
            </a: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засоби для пересування </a:t>
            </a:r>
            <a:r>
              <a:rPr lang="uk-UA" sz="2800" i="1" dirty="0">
                <a:latin typeface="Roboto"/>
                <a:ea typeface="Roboto"/>
                <a:cs typeface="Roboto"/>
                <a:sym typeface="Roboto"/>
              </a:rPr>
              <a:t>(напр. крісла колісні);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меблі та оснащення </a:t>
            </a:r>
            <a:r>
              <a:rPr lang="uk-UA" sz="2800" i="1" dirty="0">
                <a:latin typeface="Roboto"/>
                <a:ea typeface="Roboto"/>
                <a:cs typeface="Roboto"/>
                <a:sym typeface="Roboto"/>
              </a:rPr>
              <a:t>(напр., столи, ліжка, стінки шведські)</a:t>
            </a: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спеціальні засоби для орієнтування, спілкування та обміну інформацією </a:t>
            </a:r>
            <a:r>
              <a:rPr lang="uk-UA" sz="2800" i="1" dirty="0">
                <a:latin typeface="Roboto"/>
                <a:ea typeface="Roboto"/>
                <a:cs typeface="Roboto"/>
                <a:sym typeface="Roboto"/>
              </a:rPr>
              <a:t>(напр. мобільні телефони, планшети)</a:t>
            </a:r>
            <a:endParaRPr lang="uk-UA" sz="2800" b="0" i="1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6562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C47EF7BE-4369-9DD9-A2B0-A9FC21D58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>
            <a:extLst>
              <a:ext uri="{FF2B5EF4-FFF2-40B4-BE49-F238E27FC236}">
                <a16:creationId xmlns:a16="http://schemas.microsoft.com/office/drawing/2014/main" id="{F0E262A7-C80F-EE2C-2376-1737553AB7A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96" name="Google Shape;96;p2">
            <a:extLst>
              <a:ext uri="{FF2B5EF4-FFF2-40B4-BE49-F238E27FC236}">
                <a16:creationId xmlns:a16="http://schemas.microsoft.com/office/drawing/2014/main" id="{3F8F57BB-E349-5492-1955-BE6D2E619F52}"/>
              </a:ext>
            </a:extLst>
          </p:cNvPr>
          <p:cNvSpPr/>
          <p:nvPr/>
        </p:nvSpPr>
        <p:spPr>
          <a:xfrm flipH="1">
            <a:off x="13480298" y="3092082"/>
            <a:ext cx="3657132" cy="5269234"/>
          </a:xfrm>
          <a:custGeom>
            <a:avLst/>
            <a:gdLst/>
            <a:ahLst/>
            <a:cxnLst/>
            <a:rect l="l" t="t" r="r" b="b"/>
            <a:pathLst>
              <a:path w="4387850" h="6322060" extrusionOk="0">
                <a:moveTo>
                  <a:pt x="285369" y="509397"/>
                </a:moveTo>
                <a:cubicBezTo>
                  <a:pt x="128397" y="543560"/>
                  <a:pt x="0" y="702945"/>
                  <a:pt x="0" y="863600"/>
                </a:cubicBezTo>
                <a:lnTo>
                  <a:pt x="0" y="6029960"/>
                </a:lnTo>
                <a:cubicBezTo>
                  <a:pt x="0" y="6190615"/>
                  <a:pt x="131445" y="6322060"/>
                  <a:pt x="292100" y="6322060"/>
                </a:cubicBezTo>
                <a:lnTo>
                  <a:pt x="4129151" y="6322060"/>
                </a:lnTo>
                <a:cubicBezTo>
                  <a:pt x="4289806" y="6322060"/>
                  <a:pt x="4387850" y="6194933"/>
                  <a:pt x="4347083" y="6039485"/>
                </a:cubicBezTo>
                <a:lnTo>
                  <a:pt x="2827401" y="254508"/>
                </a:lnTo>
                <a:cubicBezTo>
                  <a:pt x="2786634" y="99187"/>
                  <a:pt x="2624709" y="0"/>
                  <a:pt x="2467737" y="34163"/>
                </a:cubicBezTo>
                <a:lnTo>
                  <a:pt x="285369" y="50939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996" b="-199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>
            <a:extLst>
              <a:ext uri="{FF2B5EF4-FFF2-40B4-BE49-F238E27FC236}">
                <a16:creationId xmlns:a16="http://schemas.microsoft.com/office/drawing/2014/main" id="{0D0D3485-BA6E-AB32-65A3-4E041DCA9D29}"/>
              </a:ext>
            </a:extLst>
          </p:cNvPr>
          <p:cNvSpPr/>
          <p:nvPr/>
        </p:nvSpPr>
        <p:spPr>
          <a:xfrm rot="138848">
            <a:off x="7448399" y="5836724"/>
            <a:ext cx="5388911" cy="3635048"/>
          </a:xfrm>
          <a:custGeom>
            <a:avLst/>
            <a:gdLst/>
            <a:ahLst/>
            <a:cxnLst/>
            <a:rect l="l" t="t" r="r" b="b"/>
            <a:pathLst>
              <a:path w="6465649" h="4361354" extrusionOk="0">
                <a:moveTo>
                  <a:pt x="251960" y="901541"/>
                </a:moveTo>
                <a:cubicBezTo>
                  <a:pt x="268848" y="741785"/>
                  <a:pt x="413324" y="596815"/>
                  <a:pt x="573026" y="579343"/>
                </a:cubicBezTo>
                <a:lnTo>
                  <a:pt x="5708742" y="17472"/>
                </a:lnTo>
                <a:cubicBezTo>
                  <a:pt x="5868444" y="0"/>
                  <a:pt x="6013404" y="116370"/>
                  <a:pt x="6030877" y="276072"/>
                </a:cubicBezTo>
                <a:lnTo>
                  <a:pt x="6448178" y="4090364"/>
                </a:lnTo>
                <a:cubicBezTo>
                  <a:pt x="6465650" y="4250066"/>
                  <a:pt x="6349940" y="4361354"/>
                  <a:pt x="6190980" y="4337734"/>
                </a:cubicBezTo>
                <a:lnTo>
                  <a:pt x="275043" y="3456216"/>
                </a:lnTo>
                <a:cubicBezTo>
                  <a:pt x="116209" y="3432582"/>
                  <a:pt x="0" y="3282405"/>
                  <a:pt x="16889" y="3122649"/>
                </a:cubicBezTo>
                <a:lnTo>
                  <a:pt x="251960" y="901541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003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5EC75A0D-9D25-59BD-B223-F97995620C71}"/>
              </a:ext>
            </a:extLst>
          </p:cNvPr>
          <p:cNvSpPr txBox="1"/>
          <p:nvPr/>
        </p:nvSpPr>
        <p:spPr>
          <a:xfrm>
            <a:off x="1348835" y="2846507"/>
            <a:ext cx="11676300" cy="620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Особи з інвалідністю та діти з інвалідністю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Особи похилого віку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Діти з порушеннями опорно-рухового апарату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Жінки, дівчата після </a:t>
            </a:r>
            <a:r>
              <a:rPr lang="uk-UA" sz="2400" b="0" i="0" u="none" strike="noStrike" cap="none" dirty="0" err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мастектомії</a:t>
            </a:r>
            <a:r>
              <a:rPr lang="uk-UA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, секторальної резекції молочної залози, </a:t>
            </a:r>
            <a:r>
              <a:rPr lang="uk-UA" sz="2400" b="0" i="0" u="none" strike="noStrike" cap="none" dirty="0" err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квадрантектомії</a:t>
            </a:r>
            <a:r>
              <a:rPr lang="uk-UA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та з порушеннями розвитку молочних залоз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Військовослужбовці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працівники підприємств, установ, організацій, які залучалися та брали безпосередню участь у забезпеченні проведення антитерористичної операції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24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мирні громадяни, які у період воєнного стану в Україні або окремих її місцевостях проживали безпосередньо в районах та у період проведення воєнних (бойових) дій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540BEA23-D7D1-4501-864A-C798B67C36B2}"/>
              </a:ext>
            </a:extLst>
          </p:cNvPr>
          <p:cNvSpPr txBox="1"/>
          <p:nvPr/>
        </p:nvSpPr>
        <p:spPr>
          <a:xfrm>
            <a:off x="1028700" y="838200"/>
            <a:ext cx="15079980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uk-UA" sz="6500" b="0" i="0" u="none" strike="noStrike" cap="none" dirty="0">
                <a:solidFill>
                  <a:srgbClr val="0C62B7"/>
                </a:solidFill>
                <a:latin typeface="Sofia Sans Extra Condensed"/>
                <a:ea typeface="Sofia Sans Extra Condensed"/>
                <a:cs typeface="Sofia Sans Extra Condensed"/>
                <a:sym typeface="Sofia Sans Extra Condensed"/>
              </a:rPr>
              <a:t>Хто має право на забезпечення?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" title="TRUE_logo_1 (1).png">
            <a:extLst>
              <a:ext uri="{FF2B5EF4-FFF2-40B4-BE49-F238E27FC236}">
                <a16:creationId xmlns:a16="http://schemas.microsoft.com/office/drawing/2014/main" id="{2F20B5B2-523E-56F9-25B8-7A33B8ED15C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98000" y="8989525"/>
            <a:ext cx="1477740" cy="53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19FC3B6C-DADF-1122-F08D-27E2A2720F95}"/>
              </a:ext>
            </a:extLst>
          </p:cNvPr>
          <p:cNvSpPr txBox="1"/>
          <p:nvPr/>
        </p:nvSpPr>
        <p:spPr>
          <a:xfrm>
            <a:off x="3676975" y="9714525"/>
            <a:ext cx="5815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Презентація є об’єктом авторського права її розробників, і надається виключно для вашого особистого використання в навчальних цілях. </a:t>
            </a:r>
            <a:endParaRPr sz="600" b="0" i="0" u="none" strike="noStrike" cap="none">
              <a:solidFill>
                <a:srgbClr val="57575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Не поширюйте її в публічному доступу та не передавайте третім особам без письмової згоди авторів або організаторів тренінгу. </a:t>
            </a:r>
            <a:endParaRPr sz="600" b="0" i="0" u="none" strike="noStrike" cap="none">
              <a:solidFill>
                <a:srgbClr val="5757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110;p3">
            <a:extLst>
              <a:ext uri="{FF2B5EF4-FFF2-40B4-BE49-F238E27FC236}">
                <a16:creationId xmlns:a16="http://schemas.microsoft.com/office/drawing/2014/main" id="{F50D1AEA-1639-4638-E492-E7E92707FA45}"/>
              </a:ext>
            </a:extLst>
          </p:cNvPr>
          <p:cNvSpPr txBox="1"/>
          <p:nvPr/>
        </p:nvSpPr>
        <p:spPr>
          <a:xfrm>
            <a:off x="1032033" y="2107828"/>
            <a:ext cx="7264400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Основні категорії</a:t>
            </a:r>
            <a:endParaRPr sz="28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3136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4F8F1692-FB30-C426-56A6-8B3BBA8B1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C1817F71-1783-53F2-B5DF-3B4FB45462B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09" name="Google Shape;109;p3">
            <a:extLst>
              <a:ext uri="{FF2B5EF4-FFF2-40B4-BE49-F238E27FC236}">
                <a16:creationId xmlns:a16="http://schemas.microsoft.com/office/drawing/2014/main" id="{00F22DB4-60B5-A280-AAB3-44BDFD06531A}"/>
              </a:ext>
            </a:extLst>
          </p:cNvPr>
          <p:cNvSpPr txBox="1"/>
          <p:nvPr/>
        </p:nvSpPr>
        <p:spPr>
          <a:xfrm>
            <a:off x="1028700" y="838200"/>
            <a:ext cx="13931900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Що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покриває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держава?</a:t>
            </a:r>
          </a:p>
        </p:txBody>
      </p:sp>
      <p:pic>
        <p:nvPicPr>
          <p:cNvPr id="111" name="Google Shape;111;p3" title="TRUE_logo_1 (1).png">
            <a:extLst>
              <a:ext uri="{FF2B5EF4-FFF2-40B4-BE49-F238E27FC236}">
                <a16:creationId xmlns:a16="http://schemas.microsoft.com/office/drawing/2014/main" id="{F90D37A1-FEF7-9180-5C7A-56F955DBE7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98000" y="8989525"/>
            <a:ext cx="1477740" cy="53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DDAA2198-A810-74D8-155D-B5B928E86D98}"/>
              </a:ext>
            </a:extLst>
          </p:cNvPr>
          <p:cNvSpPr txBox="1"/>
          <p:nvPr/>
        </p:nvSpPr>
        <p:spPr>
          <a:xfrm>
            <a:off x="3930400" y="9527075"/>
            <a:ext cx="5356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Презентація є об’єктом авторського права її розробників, і надається виключно для вашого особистого використання в навчальних цілях. </a:t>
            </a:r>
            <a:endParaRPr sz="600" b="0" i="0" u="none" strike="noStrike" cap="none">
              <a:solidFill>
                <a:srgbClr val="57575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Не поширюйте її в публічному доступу та не передавайте третім особам без письмової згоди авторів або організаторів тренінгу.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D828F2-B91B-5A4F-A4DC-07159EA4C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7917" y="2770982"/>
            <a:ext cx="7260965" cy="426757"/>
          </a:xfrm>
          <a:prstGeom prst="rect">
            <a:avLst/>
          </a:prstGeom>
        </p:spPr>
      </p:pic>
      <p:sp>
        <p:nvSpPr>
          <p:cNvPr id="3" name="Google Shape;110;p3">
            <a:extLst>
              <a:ext uri="{FF2B5EF4-FFF2-40B4-BE49-F238E27FC236}">
                <a16:creationId xmlns:a16="http://schemas.microsoft.com/office/drawing/2014/main" id="{D19E5C5A-52B4-B097-FC59-01E2FBB537A3}"/>
              </a:ext>
            </a:extLst>
          </p:cNvPr>
          <p:cNvSpPr txBox="1"/>
          <p:nvPr/>
        </p:nvSpPr>
        <p:spPr>
          <a:xfrm>
            <a:off x="1213832" y="2299644"/>
            <a:ext cx="15508170" cy="611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400" dirty="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Забезпечення допоміжними засобами реабілітації;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Заміну допоміжних засобів реабілітації: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	1) у зв’язку із закінченням строку експлуатації;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	2) до закінчення строку експлуатації: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		зміна антропометричних даних особи;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		знищення </a:t>
            </a:r>
            <a:r>
              <a:rPr lang="uk-UA" sz="2800" dirty="0" err="1">
                <a:latin typeface="Roboto"/>
                <a:ea typeface="Roboto"/>
                <a:cs typeface="Roboto"/>
                <a:sym typeface="Roboto"/>
              </a:rPr>
              <a:t>ДЗРу</a:t>
            </a: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Ремонт допоміжних засобів реабілітації:</a:t>
            </a:r>
          </a:p>
          <a:p>
            <a:pPr marL="514350" lvl="5" indent="-514350">
              <a:buSzPts val="2500"/>
              <a:buAutoNum type="arabicParenR"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В межах гарантійного строку експлуатації (заміна </a:t>
            </a:r>
            <a:r>
              <a:rPr lang="uk-UA" sz="2800" dirty="0" err="1">
                <a:latin typeface="Roboto"/>
                <a:ea typeface="Roboto"/>
                <a:cs typeface="Roboto"/>
                <a:sym typeface="Roboto"/>
              </a:rPr>
              <a:t>куксоприймача</a:t>
            </a: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 і ремонт </a:t>
            </a:r>
            <a:r>
              <a:rPr lang="uk-UA" sz="2800" dirty="0" err="1">
                <a:latin typeface="Roboto"/>
                <a:ea typeface="Roboto"/>
                <a:cs typeface="Roboto"/>
                <a:sym typeface="Roboto"/>
              </a:rPr>
              <a:t>ДЗРів</a:t>
            </a: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, отриманих за кордоном);</a:t>
            </a:r>
          </a:p>
          <a:p>
            <a:pPr marL="514350" lvl="5" indent="-514350">
              <a:buSzPts val="2500"/>
              <a:buAutoNum type="arabicParenR"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Під час післягарантійного строку експлуатації – в межах 70% граничної вартості </a:t>
            </a:r>
            <a:r>
              <a:rPr lang="uk-UA" sz="2800" dirty="0" err="1">
                <a:latin typeface="Roboto"/>
                <a:ea typeface="Roboto"/>
                <a:cs typeface="Roboto"/>
                <a:sym typeface="Roboto"/>
              </a:rPr>
              <a:t>ДЗРу</a:t>
            </a: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457200" lvl="5" indent="-457200">
              <a:buSzPts val="2500"/>
              <a:buFont typeface="Arial" panose="020B0604020202020204" pitchFamily="34" charset="0"/>
              <a:buChar char="•"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Компенсація особі за самостійне придбання </a:t>
            </a:r>
            <a:r>
              <a:rPr lang="uk-UA" sz="2800" dirty="0" err="1">
                <a:latin typeface="Roboto"/>
                <a:ea typeface="Roboto"/>
                <a:cs typeface="Roboto"/>
                <a:sym typeface="Roboto"/>
              </a:rPr>
              <a:t>ДЗРу</a:t>
            </a: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19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001D52BF-EDCA-153B-6042-3434E0C28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AA5E9655-9252-B3C5-1828-B9E701B29B6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09" name="Google Shape;109;p3">
            <a:extLst>
              <a:ext uri="{FF2B5EF4-FFF2-40B4-BE49-F238E27FC236}">
                <a16:creationId xmlns:a16="http://schemas.microsoft.com/office/drawing/2014/main" id="{8CAE74B4-A472-61EC-E080-41C050AB73FF}"/>
              </a:ext>
            </a:extLst>
          </p:cNvPr>
          <p:cNvSpPr txBox="1"/>
          <p:nvPr/>
        </p:nvSpPr>
        <p:spPr>
          <a:xfrm>
            <a:off x="1028700" y="838200"/>
            <a:ext cx="13931900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Хто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призначає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ДЗРи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?</a:t>
            </a:r>
          </a:p>
        </p:txBody>
      </p:sp>
      <p:pic>
        <p:nvPicPr>
          <p:cNvPr id="111" name="Google Shape;111;p3" title="TRUE_logo_1 (1).png">
            <a:extLst>
              <a:ext uri="{FF2B5EF4-FFF2-40B4-BE49-F238E27FC236}">
                <a16:creationId xmlns:a16="http://schemas.microsoft.com/office/drawing/2014/main" id="{AB00A126-C53A-C951-28A8-37469BA9C7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98000" y="8989525"/>
            <a:ext cx="1477740" cy="53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FA8DC21C-D181-9C61-86A4-1DD427B999F6}"/>
              </a:ext>
            </a:extLst>
          </p:cNvPr>
          <p:cNvSpPr txBox="1"/>
          <p:nvPr/>
        </p:nvSpPr>
        <p:spPr>
          <a:xfrm>
            <a:off x="3930400" y="9527075"/>
            <a:ext cx="5356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Презентація є об’єктом авторського права її розробників, і надається виключно для вашого особистого використання в навчальних цілях. </a:t>
            </a:r>
            <a:endParaRPr sz="600" b="0" i="0" u="none" strike="noStrike" cap="none">
              <a:solidFill>
                <a:srgbClr val="57575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Не поширюйте її в публічному доступу та не передавайте третім особам без письмової згоди авторів або організаторів тренінгу.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7A9B3D-10FB-0434-3CB0-3F0FF01EA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7917" y="2770982"/>
            <a:ext cx="7260965" cy="426757"/>
          </a:xfrm>
          <a:prstGeom prst="rect">
            <a:avLst/>
          </a:prstGeom>
        </p:spPr>
      </p:pic>
      <p:sp>
        <p:nvSpPr>
          <p:cNvPr id="3" name="Google Shape;110;p3">
            <a:extLst>
              <a:ext uri="{FF2B5EF4-FFF2-40B4-BE49-F238E27FC236}">
                <a16:creationId xmlns:a16="http://schemas.microsoft.com/office/drawing/2014/main" id="{D9D645E9-7304-C554-7867-9690199FEE47}"/>
              </a:ext>
            </a:extLst>
          </p:cNvPr>
          <p:cNvSpPr txBox="1"/>
          <p:nvPr/>
        </p:nvSpPr>
        <p:spPr>
          <a:xfrm>
            <a:off x="1213832" y="1955802"/>
            <a:ext cx="15508170" cy="353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400" dirty="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uk-UA" sz="2800" dirty="0" err="1">
                <a:latin typeface="Roboto"/>
                <a:ea typeface="Roboto"/>
                <a:cs typeface="Roboto"/>
                <a:sym typeface="Roboto"/>
              </a:rPr>
              <a:t>Мультидисциплінарні</a:t>
            </a: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 реабілітаційні команди (МДРК) – усім особам;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Військово-лікарські комісії (ВЛК) – військовим;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Лікарсько-консультативні комісії (ЛКК) – дітям з інвалідністю, а також усім іншим особам;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Експертні команди оцінювання повсякденного функціонування особи (ЕКОПФО) – особам з інвалідністю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09;p3">
            <a:extLst>
              <a:ext uri="{FF2B5EF4-FFF2-40B4-BE49-F238E27FC236}">
                <a16:creationId xmlns:a16="http://schemas.microsoft.com/office/drawing/2014/main" id="{71D1FE9F-F052-B656-8AE0-175619B5CE79}"/>
              </a:ext>
            </a:extLst>
          </p:cNvPr>
          <p:cNvSpPr txBox="1"/>
          <p:nvPr/>
        </p:nvSpPr>
        <p:spPr>
          <a:xfrm>
            <a:off x="1143732" y="5518795"/>
            <a:ext cx="13931900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На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підставі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якого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документу?</a:t>
            </a: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93683064-2A61-EB71-1A57-8FB0F54264DC}"/>
              </a:ext>
            </a:extLst>
          </p:cNvPr>
          <p:cNvSpPr txBox="1"/>
          <p:nvPr/>
        </p:nvSpPr>
        <p:spPr>
          <a:xfrm>
            <a:off x="1143732" y="5915525"/>
            <a:ext cx="15508170" cy="353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400" dirty="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uk-UA" sz="2800" b="1" dirty="0">
                <a:latin typeface="Roboto"/>
                <a:ea typeface="Roboto"/>
                <a:cs typeface="Roboto"/>
                <a:sym typeface="Roboto"/>
              </a:rPr>
              <a:t>МДРК, ВЛК, ЛКК </a:t>
            </a: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– </a:t>
            </a:r>
            <a:r>
              <a:rPr lang="uk-UA" sz="2800" b="1" dirty="0">
                <a:latin typeface="Roboto"/>
                <a:ea typeface="Roboto"/>
                <a:cs typeface="Roboto"/>
                <a:sym typeface="Roboto"/>
              </a:rPr>
              <a:t>Висновок</a:t>
            </a: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 про необхідність забезпечення осіб з порушеннями функціонування допоміжними засобами реабілітації (у паперовій формі, затвердженій постановою КМУ від 05.04.2012 року № 321)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uk-UA" sz="2800" b="1" dirty="0">
                <a:latin typeface="Roboto"/>
                <a:ea typeface="Roboto"/>
                <a:cs typeface="Roboto"/>
                <a:sym typeface="Roboto"/>
              </a:rPr>
              <a:t>ЕКОПФО</a:t>
            </a: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 – не видають паперового документа, відомості про призначення </a:t>
            </a:r>
            <a:r>
              <a:rPr lang="uk-UA" sz="2800" dirty="0" err="1">
                <a:latin typeface="Roboto"/>
                <a:ea typeface="Roboto"/>
                <a:cs typeface="Roboto"/>
                <a:sym typeface="Roboto"/>
              </a:rPr>
              <a:t>ДЗРів</a:t>
            </a: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 передаються від ІКС МОЗ до ЄІССС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1886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D0CDF3A6-3746-F4A0-BB90-D521AA444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7A80299C-FB4D-D524-F185-E37C4940E9B6}"/>
              </a:ext>
            </a:extLst>
          </p:cNvPr>
          <p:cNvSpPr/>
          <p:nvPr/>
        </p:nvSpPr>
        <p:spPr>
          <a:xfrm>
            <a:off x="0" y="-1016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uk-UA"/>
          </a:p>
        </p:txBody>
      </p:sp>
      <p:pic>
        <p:nvPicPr>
          <p:cNvPr id="111" name="Google Shape;111;p3" title="TRUE_logo_1 (1).png">
            <a:extLst>
              <a:ext uri="{FF2B5EF4-FFF2-40B4-BE49-F238E27FC236}">
                <a16:creationId xmlns:a16="http://schemas.microsoft.com/office/drawing/2014/main" id="{074635A8-CCDC-C98B-1946-DD38F4CE40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98000" y="8989525"/>
            <a:ext cx="1477740" cy="53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5CB77CED-D3C9-417E-CE9E-8D1415E9A3DA}"/>
              </a:ext>
            </a:extLst>
          </p:cNvPr>
          <p:cNvSpPr txBox="1"/>
          <p:nvPr/>
        </p:nvSpPr>
        <p:spPr>
          <a:xfrm>
            <a:off x="3930400" y="9527075"/>
            <a:ext cx="5356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Презентація є об’єктом авторського права її розробників, і надається виключно для вашого особистого використання в навчальних цілях. </a:t>
            </a:r>
            <a:endParaRPr sz="600" b="0" i="0" u="none" strike="noStrike" cap="none">
              <a:solidFill>
                <a:srgbClr val="57575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Не поширюйте її в публічному доступу та не передавайте третім особам без письмової згоди авторів або організаторів тренінгу.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DC5092-0098-92CC-22A2-00D7F15A0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7917" y="2770982"/>
            <a:ext cx="7260965" cy="426757"/>
          </a:xfrm>
          <a:prstGeom prst="rect">
            <a:avLst/>
          </a:prstGeom>
        </p:spPr>
      </p:pic>
      <p:sp>
        <p:nvSpPr>
          <p:cNvPr id="3" name="Google Shape;110;p3">
            <a:extLst>
              <a:ext uri="{FF2B5EF4-FFF2-40B4-BE49-F238E27FC236}">
                <a16:creationId xmlns:a16="http://schemas.microsoft.com/office/drawing/2014/main" id="{7E494AD5-C5EC-FB50-E2E2-BC4CA58BAF75}"/>
              </a:ext>
            </a:extLst>
          </p:cNvPr>
          <p:cNvSpPr txBox="1"/>
          <p:nvPr/>
        </p:nvSpPr>
        <p:spPr>
          <a:xfrm>
            <a:off x="1213832" y="1955802"/>
            <a:ext cx="1550817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4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Рисунок 8" descr="Зображення, що містить текст, знімок екрана, Шрифт, числ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1B61878-720E-4894-380A-C182A786B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215900"/>
            <a:ext cx="12242800" cy="904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2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79CB6B21-D331-24AF-062E-45328CB1C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EDA3E9EF-4AF4-6425-B40F-3413F356EEC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09" name="Google Shape;109;p3">
            <a:extLst>
              <a:ext uri="{FF2B5EF4-FFF2-40B4-BE49-F238E27FC236}">
                <a16:creationId xmlns:a16="http://schemas.microsoft.com/office/drawing/2014/main" id="{38FCB8C1-FF6E-4FF6-F409-EF98FBD4AD40}"/>
              </a:ext>
            </a:extLst>
          </p:cNvPr>
          <p:cNvSpPr txBox="1"/>
          <p:nvPr/>
        </p:nvSpPr>
        <p:spPr>
          <a:xfrm>
            <a:off x="1028700" y="838200"/>
            <a:ext cx="13931900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Які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документи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потрібні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для забезпечення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ДЗРами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?</a:t>
            </a:r>
          </a:p>
        </p:txBody>
      </p:sp>
      <p:pic>
        <p:nvPicPr>
          <p:cNvPr id="111" name="Google Shape;111;p3" title="TRUE_logo_1 (1).png">
            <a:extLst>
              <a:ext uri="{FF2B5EF4-FFF2-40B4-BE49-F238E27FC236}">
                <a16:creationId xmlns:a16="http://schemas.microsoft.com/office/drawing/2014/main" id="{F42B1939-3485-C312-C766-4F3DCCED381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98000" y="8989525"/>
            <a:ext cx="1477740" cy="53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47153108-6506-BF88-72E7-5A951EE1D040}"/>
              </a:ext>
            </a:extLst>
          </p:cNvPr>
          <p:cNvSpPr txBox="1"/>
          <p:nvPr/>
        </p:nvSpPr>
        <p:spPr>
          <a:xfrm>
            <a:off x="3930400" y="9527075"/>
            <a:ext cx="5356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Презентація є об’єктом авторського права її розробників, і надається виключно для вашого особистого використання в навчальних цілях. </a:t>
            </a:r>
            <a:endParaRPr sz="600" b="0" i="0" u="none" strike="noStrike" cap="none">
              <a:solidFill>
                <a:srgbClr val="57575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Не поширюйте її в публічному доступу та не передавайте третім особам без письмової згоди авторів або організаторів тренінгу.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05F214-23DD-032E-0B6E-E24FAF8CF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7917" y="2770982"/>
            <a:ext cx="7260965" cy="426757"/>
          </a:xfrm>
          <a:prstGeom prst="rect">
            <a:avLst/>
          </a:prstGeom>
        </p:spPr>
      </p:pic>
      <p:sp>
        <p:nvSpPr>
          <p:cNvPr id="3" name="Google Shape;110;p3">
            <a:extLst>
              <a:ext uri="{FF2B5EF4-FFF2-40B4-BE49-F238E27FC236}">
                <a16:creationId xmlns:a16="http://schemas.microsoft.com/office/drawing/2014/main" id="{4755E83F-0087-5718-E19F-923F3F2DCD77}"/>
              </a:ext>
            </a:extLst>
          </p:cNvPr>
          <p:cNvSpPr txBox="1"/>
          <p:nvPr/>
        </p:nvSpPr>
        <p:spPr>
          <a:xfrm>
            <a:off x="1213832" y="1955802"/>
            <a:ext cx="1550817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4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7F0EB764-F62B-93A7-E437-73211EAF680E}"/>
              </a:ext>
            </a:extLst>
          </p:cNvPr>
          <p:cNvSpPr txBox="1"/>
          <p:nvPr/>
        </p:nvSpPr>
        <p:spPr>
          <a:xfrm>
            <a:off x="838932" y="2355156"/>
            <a:ext cx="15508170" cy="267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400" dirty="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документ, що посвідчує особу;</a:t>
            </a:r>
          </a:p>
          <a:p>
            <a:pPr marL="457200" indent="-457200">
              <a:buSzPts val="2500"/>
              <a:buFont typeface="Arial" panose="020B0604020202020204" pitchFamily="34" charset="0"/>
              <a:buChar char="•"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довідка про присвоєння індивідуального податкового номера;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uk-UA" sz="2800" dirty="0">
                <a:latin typeface="Roboto"/>
                <a:ea typeface="Roboto"/>
                <a:cs typeface="Roboto"/>
                <a:sym typeface="Roboto"/>
              </a:rPr>
              <a:t>висновок про необхідність забезпечення осіб допоміжними засобами реабілітації </a:t>
            </a:r>
            <a:br>
              <a:rPr lang="uk-UA" sz="2800" dirty="0">
                <a:latin typeface="Roboto"/>
                <a:ea typeface="Roboto"/>
                <a:cs typeface="Roboto"/>
                <a:sym typeface="Roboto"/>
              </a:rPr>
            </a:br>
            <a:r>
              <a:rPr lang="uk-UA" sz="2800" i="1" dirty="0">
                <a:latin typeface="Roboto"/>
                <a:ea typeface="Roboto"/>
                <a:cs typeface="Roboto"/>
                <a:sym typeface="Roboto"/>
              </a:rPr>
              <a:t>(може бути будь який інший документ, який виданий до 15.12.2023 року)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109;p3">
            <a:extLst>
              <a:ext uri="{FF2B5EF4-FFF2-40B4-BE49-F238E27FC236}">
                <a16:creationId xmlns:a16="http://schemas.microsoft.com/office/drawing/2014/main" id="{FD4AC396-1781-DDAE-9988-CFAF1EB31679}"/>
              </a:ext>
            </a:extLst>
          </p:cNvPr>
          <p:cNvSpPr txBox="1"/>
          <p:nvPr/>
        </p:nvSpPr>
        <p:spPr>
          <a:xfrm>
            <a:off x="1028700" y="5026657"/>
            <a:ext cx="13931900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Для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військовослужбовців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 </a:t>
            </a:r>
            <a:r>
              <a:rPr lang="ru-RU" sz="6500" dirty="0" err="1">
                <a:solidFill>
                  <a:srgbClr val="0C62B7"/>
                </a:solidFill>
                <a:latin typeface="Sofia Sans Extra Condensed"/>
                <a:sym typeface="Sofia Sans Extra Condensed"/>
              </a:rPr>
              <a:t>додатково</a:t>
            </a:r>
            <a:r>
              <a:rPr lang="ru-RU" sz="6500" dirty="0">
                <a:solidFill>
                  <a:srgbClr val="0C62B7"/>
                </a:solidFill>
                <a:latin typeface="Sofia Sans Extra Condensed"/>
                <a:sym typeface="Sofia Sans Extra Condensed"/>
              </a:rPr>
              <a:t>:</a:t>
            </a:r>
          </a:p>
        </p:txBody>
      </p:sp>
      <p:sp>
        <p:nvSpPr>
          <p:cNvPr id="7" name="Google Shape;110;p3">
            <a:extLst>
              <a:ext uri="{FF2B5EF4-FFF2-40B4-BE49-F238E27FC236}">
                <a16:creationId xmlns:a16="http://schemas.microsoft.com/office/drawing/2014/main" id="{81675A69-BF76-41BA-671B-3D91896ED74E}"/>
              </a:ext>
            </a:extLst>
          </p:cNvPr>
          <p:cNvSpPr txBox="1"/>
          <p:nvPr/>
        </p:nvSpPr>
        <p:spPr>
          <a:xfrm>
            <a:off x="838932" y="5705835"/>
            <a:ext cx="15508170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400" dirty="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довідку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про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обставини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травми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поранення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контузії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каліцтва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),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видану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командиром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військової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частини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(начальником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територіального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підрозділу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),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або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копію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іншого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документа з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відомостями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про участь в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антитерористичній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операції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або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заходах,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пов’язаних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із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захистом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Батьківщини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від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наслідків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збройної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агресії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рф</a:t>
            </a:r>
            <a:endParaRPr lang="ru-RU" sz="2800" dirty="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endParaRPr lang="ru-RU" sz="2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uk-UA" sz="28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71607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1216</Words>
  <Application>Microsoft Office PowerPoint</Application>
  <PresentationFormat>Довільний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Sofia Sans Extra Condensed</vt:lpstr>
      <vt:lpstr>Roboto</vt:lpstr>
      <vt:lpstr>Calibri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DEPARTAMENT</cp:lastModifiedBy>
  <cp:revision>2</cp:revision>
  <dcterms:created xsi:type="dcterms:W3CDTF">2006-08-16T00:00:00Z</dcterms:created>
  <dcterms:modified xsi:type="dcterms:W3CDTF">2026-01-09T12:31:02Z</dcterms:modified>
</cp:coreProperties>
</file>