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59" r:id="rId4"/>
    <p:sldId id="261" r:id="rId5"/>
    <p:sldId id="263" r:id="rId6"/>
    <p:sldId id="262" r:id="rId7"/>
    <p:sldId id="257" r:id="rId8"/>
    <p:sldId id="260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4" r:id="rId18"/>
  </p:sldIdLst>
  <p:sldSz cx="18288000" cy="10287000"/>
  <p:notesSz cx="6858000" cy="9144000"/>
  <p:embeddedFontLst>
    <p:embeddedFont>
      <p:font typeface="Roboto" panose="02000000000000000000" pitchFamily="2" charset="0"/>
      <p:regular r:id="rId20"/>
      <p:bold r:id="rId21"/>
      <p:italic r:id="rId22"/>
      <p:boldItalic r:id="rId23"/>
    </p:embeddedFont>
    <p:embeddedFont>
      <p:font typeface="Sofia Sans Extra Condensed" panose="020B060402020202020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gsrxygWosNFAUakMytRHErG83y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946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2C803872-9CFA-7A77-A3D8-2840EE9E4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>
            <a:extLst>
              <a:ext uri="{FF2B5EF4-FFF2-40B4-BE49-F238E27FC236}">
                <a16:creationId xmlns:a16="http://schemas.microsoft.com/office/drawing/2014/main" id="{F6E9D286-270A-C70A-FB40-FCB2F9FE4A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9F7014B2-A06F-73CB-38B2-55BB25CD7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72878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DE2CA459-F678-AF0F-07CA-6946E9448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>
            <a:extLst>
              <a:ext uri="{FF2B5EF4-FFF2-40B4-BE49-F238E27FC236}">
                <a16:creationId xmlns:a16="http://schemas.microsoft.com/office/drawing/2014/main" id="{689693BB-D31F-6994-33CA-5A503AE0C6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69FCF6B0-6CF2-AC0A-AD79-3526C1E815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57410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25A66D45-8883-41D8-05FA-4C7AB5C54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>
            <a:extLst>
              <a:ext uri="{FF2B5EF4-FFF2-40B4-BE49-F238E27FC236}">
                <a16:creationId xmlns:a16="http://schemas.microsoft.com/office/drawing/2014/main" id="{0855B7B1-BB7F-2040-9EE2-122A784A85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576BC79B-9832-E09A-2A8A-B0C8B1F4E3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0981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27AF9BE9-A10C-F48D-DCDC-EF63C93AB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>
            <a:extLst>
              <a:ext uri="{FF2B5EF4-FFF2-40B4-BE49-F238E27FC236}">
                <a16:creationId xmlns:a16="http://schemas.microsoft.com/office/drawing/2014/main" id="{283FA00A-FCCC-4A58-0697-2065307258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03620CB4-5FFD-1124-7E3E-730F27A518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90634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5FA5F09C-5376-7993-B6B7-27C86B0CA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>
            <a:extLst>
              <a:ext uri="{FF2B5EF4-FFF2-40B4-BE49-F238E27FC236}">
                <a16:creationId xmlns:a16="http://schemas.microsoft.com/office/drawing/2014/main" id="{D6DD3330-90B4-8FAB-53FA-EB1C9A30EB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A188BFBC-138F-2B49-071C-99E2136D37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33099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3D7BA61B-9A08-03CC-5A89-76A7C733C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>
            <a:extLst>
              <a:ext uri="{FF2B5EF4-FFF2-40B4-BE49-F238E27FC236}">
                <a16:creationId xmlns:a16="http://schemas.microsoft.com/office/drawing/2014/main" id="{2AD828F2-F1D2-6519-D26C-7278D2F757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73E7D71B-8203-7AE3-D6EE-3AB003DD55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16841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5596B464-A969-6A03-250E-AF4A4113B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>
            <a:extLst>
              <a:ext uri="{FF2B5EF4-FFF2-40B4-BE49-F238E27FC236}">
                <a16:creationId xmlns:a16="http://schemas.microsoft.com/office/drawing/2014/main" id="{BB3BA0BE-1578-420F-69DC-67A4D485B7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C54CA879-FCE2-040A-32AF-FB13B745FF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14434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D9F6055B-89C1-8731-9E56-DD38CD724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>
            <a:extLst>
              <a:ext uri="{FF2B5EF4-FFF2-40B4-BE49-F238E27FC236}">
                <a16:creationId xmlns:a16="http://schemas.microsoft.com/office/drawing/2014/main" id="{6E143B2A-3A4E-3322-2F22-6710D02177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029DC521-ACB7-83FA-4301-4DDE1D8D93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94869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A009789E-5DCD-66BC-572A-C0D7C346B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>
            <a:extLst>
              <a:ext uri="{FF2B5EF4-FFF2-40B4-BE49-F238E27FC236}">
                <a16:creationId xmlns:a16="http://schemas.microsoft.com/office/drawing/2014/main" id="{B5EBFA07-78A8-85E8-8DE0-2914994F75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7550FA72-1BBC-4298-3CD3-E2E3EB7DD8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03847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D14647A5-4547-D51D-231A-CCE387725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>
            <a:extLst>
              <a:ext uri="{FF2B5EF4-FFF2-40B4-BE49-F238E27FC236}">
                <a16:creationId xmlns:a16="http://schemas.microsoft.com/office/drawing/2014/main" id="{D1641A5E-DB35-3D67-507C-BD2E7EDE48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977494CF-BB87-5F95-48BB-C50DAA2759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48697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6212C75E-9D1F-2F1D-C64E-FB2113E22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>
            <a:extLst>
              <a:ext uri="{FF2B5EF4-FFF2-40B4-BE49-F238E27FC236}">
                <a16:creationId xmlns:a16="http://schemas.microsoft.com/office/drawing/2014/main" id="{302E4240-3C2E-0730-4165-3747549434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A8D8A91F-44B7-9D67-D412-72E37EDE79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68429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7B4DC8F1-2A58-7B4D-DE7B-2CE58CCEE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>
            <a:extLst>
              <a:ext uri="{FF2B5EF4-FFF2-40B4-BE49-F238E27FC236}">
                <a16:creationId xmlns:a16="http://schemas.microsoft.com/office/drawing/2014/main" id="{87783045-88FE-AA95-6713-9938CC328A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864E6CD0-982E-FF79-D59C-43C4198E01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87818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43DA319A-243C-40A6-A082-0D1027B73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>
            <a:extLst>
              <a:ext uri="{FF2B5EF4-FFF2-40B4-BE49-F238E27FC236}">
                <a16:creationId xmlns:a16="http://schemas.microsoft.com/office/drawing/2014/main" id="{93E7143C-E040-DAED-2617-597D1D0A4B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p2:notes">
            <a:extLst>
              <a:ext uri="{FF2B5EF4-FFF2-40B4-BE49-F238E27FC236}">
                <a16:creationId xmlns:a16="http://schemas.microsoft.com/office/drawing/2014/main" id="{5ACB54D9-1E4A-DCE2-1833-089D7B949B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809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20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04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33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35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88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39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51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77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44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8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74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56" r="-58"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85" name="Google Shape;85;p1"/>
          <p:cNvSpPr/>
          <p:nvPr/>
        </p:nvSpPr>
        <p:spPr>
          <a:xfrm>
            <a:off x="1028700" y="7234574"/>
            <a:ext cx="1458101" cy="493103"/>
          </a:xfrm>
          <a:custGeom>
            <a:avLst/>
            <a:gdLst/>
            <a:ahLst/>
            <a:cxnLst/>
            <a:rect l="l" t="t" r="r" b="b"/>
            <a:pathLst>
              <a:path w="1458101" h="493103" extrusionOk="0">
                <a:moveTo>
                  <a:pt x="0" y="0"/>
                </a:moveTo>
                <a:lnTo>
                  <a:pt x="1458101" y="0"/>
                </a:lnTo>
                <a:lnTo>
                  <a:pt x="1458101" y="493103"/>
                </a:lnTo>
                <a:lnTo>
                  <a:pt x="0" y="4931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86" name="Google Shape;86;p1"/>
          <p:cNvSpPr/>
          <p:nvPr/>
        </p:nvSpPr>
        <p:spPr>
          <a:xfrm>
            <a:off x="3222093" y="7353968"/>
            <a:ext cx="1494828" cy="413143"/>
          </a:xfrm>
          <a:custGeom>
            <a:avLst/>
            <a:gdLst/>
            <a:ahLst/>
            <a:cxnLst/>
            <a:rect l="l" t="t" r="r" b="b"/>
            <a:pathLst>
              <a:path w="1494828" h="413143" extrusionOk="0">
                <a:moveTo>
                  <a:pt x="0" y="0"/>
                </a:moveTo>
                <a:lnTo>
                  <a:pt x="1494828" y="0"/>
                </a:lnTo>
                <a:lnTo>
                  <a:pt x="1494828" y="413143"/>
                </a:lnTo>
                <a:lnTo>
                  <a:pt x="0" y="4131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87" name="Google Shape;87;p1"/>
          <p:cNvSpPr/>
          <p:nvPr/>
        </p:nvSpPr>
        <p:spPr>
          <a:xfrm>
            <a:off x="5313570" y="7304728"/>
            <a:ext cx="1707018" cy="614526"/>
          </a:xfrm>
          <a:custGeom>
            <a:avLst/>
            <a:gdLst/>
            <a:ahLst/>
            <a:cxnLst/>
            <a:rect l="l" t="t" r="r" b="b"/>
            <a:pathLst>
              <a:path w="1707018" h="614526" extrusionOk="0">
                <a:moveTo>
                  <a:pt x="0" y="0"/>
                </a:moveTo>
                <a:lnTo>
                  <a:pt x="1707018" y="0"/>
                </a:lnTo>
                <a:lnTo>
                  <a:pt x="1707018" y="614527"/>
                </a:lnTo>
                <a:lnTo>
                  <a:pt x="0" y="6145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88" name="Google Shape;88;p1"/>
          <p:cNvSpPr txBox="1"/>
          <p:nvPr/>
        </p:nvSpPr>
        <p:spPr>
          <a:xfrm>
            <a:off x="1028700" y="8487662"/>
            <a:ext cx="83754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Проєкт «Шлях у реабілітації: від області до громади» реалізується БФ «Пацієнти України» в межах ініціативи «TRUE — Реабілітація травм для України» у партнерстві з БФ «Protez Hub» за підтримки Бельгійського агентства з міжнародного співробітництва Enabel.</a:t>
            </a:r>
            <a:endParaRPr sz="1400" b="0" i="0" u="none" strike="noStrike" cap="none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57575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1028700" y="3165369"/>
            <a:ext cx="9684831" cy="145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55"/>
              <a:buFont typeface="Arial"/>
              <a:buNone/>
            </a:pPr>
            <a:r>
              <a:rPr lang="uk-UA" sz="7855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Модель сучасної реабілітації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" title="TRUE_logo_1 (1)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5250" y="956875"/>
            <a:ext cx="2126848" cy="77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A63456B9-F9EE-EFE7-FCDA-3DD3807E8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C00F3BA0-8614-C99F-495A-C4BEF8906AE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99" name="Google Shape;99;p2">
            <a:extLst>
              <a:ext uri="{FF2B5EF4-FFF2-40B4-BE49-F238E27FC236}">
                <a16:creationId xmlns:a16="http://schemas.microsoft.com/office/drawing/2014/main" id="{FE108A6B-3533-6B87-CAFE-0F0F467F1E65}"/>
              </a:ext>
            </a:extLst>
          </p:cNvPr>
          <p:cNvSpPr txBox="1"/>
          <p:nvPr/>
        </p:nvSpPr>
        <p:spPr>
          <a:xfrm>
            <a:off x="1028700" y="838200"/>
            <a:ext cx="13845540" cy="1500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lang="ru-RU" sz="6500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Члени </a:t>
            </a:r>
            <a:r>
              <a:rPr lang="ru-RU" sz="6500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реабілітаційної</a:t>
            </a:r>
            <a:r>
              <a:rPr lang="ru-RU" sz="6500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 </a:t>
            </a:r>
            <a:r>
              <a:rPr lang="ru-RU" sz="6500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команди</a:t>
            </a:r>
            <a:endParaRPr lang="ru-RU" sz="6500" dirty="0">
              <a:solidFill>
                <a:srgbClr val="0C62B7"/>
              </a:solidFill>
              <a:latin typeface="Sofia Sans Extra Condensed"/>
              <a:ea typeface="Sofia Sans Extra Condensed"/>
              <a:cs typeface="Sofia Sans Extra Condensed"/>
              <a:sym typeface="Sofia Sans Extra Condensed"/>
            </a:endParaRPr>
          </a:p>
        </p:txBody>
      </p:sp>
      <p:pic>
        <p:nvPicPr>
          <p:cNvPr id="101" name="Google Shape;101;p2" title="TRUE_logo_1 (1).png">
            <a:extLst>
              <a:ext uri="{FF2B5EF4-FFF2-40B4-BE49-F238E27FC236}">
                <a16:creationId xmlns:a16="http://schemas.microsoft.com/office/drawing/2014/main" id="{41228832-B539-01C8-ADFF-1C451F2390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98000" y="8989525"/>
            <a:ext cx="1477740" cy="537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E9A14A89-B896-89A5-274E-ECDADB1B89D6}"/>
              </a:ext>
            </a:extLst>
          </p:cNvPr>
          <p:cNvSpPr txBox="1"/>
          <p:nvPr/>
        </p:nvSpPr>
        <p:spPr>
          <a:xfrm>
            <a:off x="3676975" y="9714525"/>
            <a:ext cx="58158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Презентація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є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об’єктом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авторського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права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розробників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, і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надається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виключно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вашого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особистого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використання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навчальних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цілях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поширюйте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публічному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доступу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передавайте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третім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особам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без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письмової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згоди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або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організаторів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тренінгу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8CC5F6-2963-625C-847F-9420B743CDF6}"/>
              </a:ext>
            </a:extLst>
          </p:cNvPr>
          <p:cNvSpPr txBox="1"/>
          <p:nvPr/>
        </p:nvSpPr>
        <p:spPr>
          <a:xfrm>
            <a:off x="1615440" y="2893879"/>
            <a:ext cx="91440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800" b="0" i="0" u="none" strike="noStrike" kern="1200" cap="none" spc="8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-Ukraine 2"/>
                <a:ea typeface="e-Ukraine 2"/>
                <a:cs typeface="e-Ukraine 2"/>
                <a:sym typeface="e-Ukraine 2"/>
              </a:rPr>
              <a:t>Особа/Пацієнт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800" b="0" i="0" u="none" strike="noStrike" kern="1200" cap="none" spc="8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-Ukraine 2"/>
                <a:ea typeface="e-Ukraine 2"/>
                <a:cs typeface="e-Ukraine 2"/>
                <a:sym typeface="e-Ukraine 2"/>
              </a:rPr>
              <a:t>Сім’я та друзі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800" b="0" i="0" u="none" strike="noStrike" kern="1200" cap="none" spc="85" normalizeH="0" baseline="0" noProof="0" dirty="0">
                <a:ln>
                  <a:noFill/>
                </a:ln>
                <a:solidFill>
                  <a:srgbClr val="0C62B7"/>
                </a:solidFill>
                <a:effectLst/>
                <a:uLnTx/>
                <a:uFillTx/>
                <a:latin typeface="e-Ukraine 2"/>
                <a:ea typeface="e-Ukraine 2"/>
                <a:cs typeface="e-Ukraine 2"/>
                <a:sym typeface="e-Ukraine 2"/>
              </a:rPr>
              <a:t>Лікарі фізичної та реабілітаційної медицини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800" b="0" i="0" u="none" strike="noStrike" kern="1200" cap="none" spc="85" normalizeH="0" baseline="0" noProof="0" dirty="0">
                <a:ln>
                  <a:noFill/>
                </a:ln>
                <a:solidFill>
                  <a:srgbClr val="0C62B7"/>
                </a:solidFill>
                <a:effectLst/>
                <a:uLnTx/>
                <a:uFillTx/>
                <a:latin typeface="e-Ukraine 2"/>
                <a:ea typeface="e-Ukraine 2"/>
                <a:cs typeface="e-Ukraine 2"/>
                <a:sym typeface="e-Ukraine 2"/>
              </a:rPr>
              <a:t>Фізичні терапевти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800" b="0" i="0" u="none" strike="noStrike" kern="1200" cap="none" spc="85" normalizeH="0" baseline="0" noProof="0" dirty="0" err="1">
                <a:ln>
                  <a:noFill/>
                </a:ln>
                <a:solidFill>
                  <a:srgbClr val="0C62B7"/>
                </a:solidFill>
                <a:effectLst/>
                <a:uLnTx/>
                <a:uFillTx/>
                <a:latin typeface="e-Ukraine 2"/>
                <a:ea typeface="e-Ukraine 2"/>
                <a:cs typeface="e-Ukraine 2"/>
                <a:sym typeface="e-Ukraine 2"/>
              </a:rPr>
              <a:t>Ерготерапевти</a:t>
            </a:r>
            <a:endParaRPr kumimoji="0" lang="uk-UA" sz="2800" b="0" i="0" u="none" strike="noStrike" kern="1200" cap="none" spc="85" normalizeH="0" baseline="0" noProof="0" dirty="0">
              <a:ln>
                <a:noFill/>
              </a:ln>
              <a:solidFill>
                <a:srgbClr val="0C62B7"/>
              </a:solidFill>
              <a:effectLst/>
              <a:uLnTx/>
              <a:uFillTx/>
              <a:latin typeface="e-Ukraine 2"/>
              <a:ea typeface="e-Ukraine 2"/>
              <a:cs typeface="e-Ukraine 2"/>
              <a:sym typeface="e-Ukraine 2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800" b="0" i="0" u="none" strike="noStrike" kern="1200" cap="none" spc="85" normalizeH="0" baseline="0" noProof="0" dirty="0">
                <a:ln>
                  <a:noFill/>
                </a:ln>
                <a:solidFill>
                  <a:srgbClr val="0C62B7"/>
                </a:solidFill>
                <a:effectLst/>
                <a:uLnTx/>
                <a:uFillTx/>
                <a:latin typeface="e-Ukraine 2"/>
                <a:ea typeface="e-Ukraine 2"/>
                <a:cs typeface="e-Ukraine 2"/>
                <a:sym typeface="e-Ukraine 2"/>
              </a:rPr>
              <a:t>Терапевти мови та мовлення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800" b="0" i="0" u="none" strike="noStrike" kern="1200" cap="none" spc="85" normalizeH="0" baseline="0" noProof="0" dirty="0">
                <a:ln>
                  <a:noFill/>
                </a:ln>
                <a:solidFill>
                  <a:srgbClr val="0C62B7"/>
                </a:solidFill>
                <a:effectLst/>
                <a:uLnTx/>
                <a:uFillTx/>
                <a:latin typeface="e-Ukraine 2"/>
                <a:ea typeface="e-Ukraine 2"/>
                <a:cs typeface="e-Ukraine 2"/>
                <a:sym typeface="e-Ukraine 2"/>
              </a:rPr>
              <a:t>Реабілітаційні медичні сестри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800" b="0" i="0" u="none" strike="noStrike" kern="1200" cap="none" spc="85" normalizeH="0" baseline="0" noProof="0" dirty="0">
                <a:ln>
                  <a:noFill/>
                </a:ln>
                <a:solidFill>
                  <a:srgbClr val="0C62B7"/>
                </a:solidFill>
                <a:effectLst/>
                <a:uLnTx/>
                <a:uFillTx/>
                <a:latin typeface="e-Ukraine 2"/>
                <a:ea typeface="e-Ukraine 2"/>
                <a:cs typeface="e-Ukraine 2"/>
                <a:sym typeface="e-Ukraine 2"/>
              </a:rPr>
              <a:t>Психологи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800" b="0" i="0" u="none" strike="noStrike" kern="1200" cap="none" spc="8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-Ukraine 2"/>
                <a:ea typeface="e-Ukraine 2"/>
                <a:cs typeface="e-Ukraine 2"/>
                <a:sym typeface="e-Ukraine 2"/>
              </a:rPr>
              <a:t>Протезисти-</a:t>
            </a:r>
            <a:r>
              <a:rPr kumimoji="0" lang="uk-UA" sz="2800" b="0" i="0" u="none" strike="noStrike" kern="1200" cap="none" spc="85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-Ukraine 2"/>
                <a:ea typeface="e-Ukraine 2"/>
                <a:cs typeface="e-Ukraine 2"/>
                <a:sym typeface="e-Ukraine 2"/>
              </a:rPr>
              <a:t>ортезисти</a:t>
            </a:r>
            <a:endParaRPr kumimoji="0" lang="uk-UA" sz="2800" b="0" i="0" u="none" strike="noStrike" kern="1200" cap="none" spc="85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e-Ukraine 2"/>
              <a:ea typeface="e-Ukraine 2"/>
              <a:cs typeface="e-Ukraine 2"/>
              <a:sym typeface="e-Ukraine 2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uk-UA" sz="2800" b="0" i="0" u="none" strike="noStrike" kern="1200" cap="none" spc="85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e-Ukraine 2"/>
                <a:ea typeface="e-Ukraine 2"/>
                <a:cs typeface="e-Ukraine 2"/>
                <a:sym typeface="e-Ukraine 2"/>
              </a:rPr>
              <a:t>Соціальні працівники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85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e-Ukraine 2"/>
                <a:ea typeface="e-Ukraine 2"/>
                <a:cs typeface="e-Ukraine 2"/>
                <a:sym typeface="e-Ukraine 2"/>
              </a:rPr>
              <a:t>Працівники</a:t>
            </a:r>
            <a:r>
              <a:rPr kumimoji="0" lang="ru-RU" sz="2800" b="0" i="0" u="none" strike="noStrike" kern="1200" cap="none" spc="85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e-Ukraine 2"/>
                <a:ea typeface="e-Ukraine 2"/>
                <a:cs typeface="e-Ukraine 2"/>
                <a:sym typeface="e-Ukraine 2"/>
              </a:rPr>
              <a:t> з </a:t>
            </a:r>
            <a:r>
              <a:rPr kumimoji="0" lang="ru-RU" sz="2800" b="0" i="0" u="none" strike="noStrike" kern="1200" cap="none" spc="85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e-Ukraine 2"/>
                <a:ea typeface="e-Ukraine 2"/>
                <a:cs typeface="e-Ukraine 2"/>
                <a:sym typeface="e-Ukraine 2"/>
              </a:rPr>
              <a:t>підтримки</a:t>
            </a:r>
            <a:r>
              <a:rPr kumimoji="0" lang="ru-RU" sz="2800" b="0" i="0" u="none" strike="noStrike" kern="1200" cap="none" spc="85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e-Ukraine 2"/>
                <a:ea typeface="e-Ukraine 2"/>
                <a:cs typeface="e-Ukraine 2"/>
                <a:sym typeface="e-Ukraine 2"/>
              </a:rPr>
              <a:t> «</a:t>
            </a:r>
            <a:r>
              <a:rPr kumimoji="0" lang="ru-RU" sz="2800" b="0" i="0" u="none" strike="noStrike" kern="1200" cap="none" spc="85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e-Ukraine 2"/>
                <a:ea typeface="e-Ukraine 2"/>
                <a:cs typeface="e-Ukraine 2"/>
                <a:sym typeface="e-Ukraine 2"/>
              </a:rPr>
              <a:t>рівний</a:t>
            </a:r>
            <a:r>
              <a:rPr kumimoji="0" lang="ru-RU" sz="2800" b="0" i="0" u="none" strike="noStrike" kern="1200" cap="none" spc="85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e-Ukraine 2"/>
                <a:ea typeface="e-Ukraine 2"/>
                <a:cs typeface="e-Ukraine 2"/>
                <a:sym typeface="e-Ukraine 2"/>
              </a:rPr>
              <a:t>–</a:t>
            </a:r>
            <a:r>
              <a:rPr kumimoji="0" lang="ru-RU" sz="2800" b="0" i="0" u="none" strike="noStrike" kern="1200" cap="none" spc="85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e-Ukraine 2"/>
                <a:ea typeface="e-Ukraine 2"/>
                <a:cs typeface="e-Ukraine 2"/>
                <a:sym typeface="e-Ukraine 2"/>
              </a:rPr>
              <a:t>рівному</a:t>
            </a:r>
            <a:r>
              <a:rPr kumimoji="0" lang="ru-RU" sz="2800" b="0" i="0" u="none" strike="noStrike" kern="1200" cap="none" spc="85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e-Ukraine 2"/>
                <a:ea typeface="e-Ukraine 2"/>
                <a:cs typeface="e-Ukraine 2"/>
                <a:sym typeface="e-Ukraine 2"/>
              </a:rPr>
              <a:t>»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30976E45-66AE-8AAE-9FDA-10D5A6638931}"/>
              </a:ext>
            </a:extLst>
          </p:cNvPr>
          <p:cNvSpPr txBox="1"/>
          <p:nvPr/>
        </p:nvSpPr>
        <p:spPr>
          <a:xfrm>
            <a:off x="10454640" y="3176811"/>
            <a:ext cx="32766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lvl="0">
              <a:defRPr lang="en-US"/>
            </a:defPPr>
            <a:lvl1pPr marL="0" lvl="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457200">
              <a:buFont typeface="Arial" panose="020B0604020202020204" pitchFamily="34" charset="0"/>
              <a:buChar char="•"/>
              <a:defRPr/>
            </a:pPr>
            <a:r>
              <a:rPr lang="uk-UA" sz="2800" spc="85" dirty="0">
                <a:latin typeface="e-Ukraine 2"/>
                <a:ea typeface="e-Ukraine 2"/>
                <a:cs typeface="e-Ukraine 2"/>
                <a:sym typeface="e-Ukraine 2"/>
              </a:rPr>
              <a:t>Дієтологи</a:t>
            </a:r>
          </a:p>
          <a:p>
            <a:pPr marL="171450" indent="-171450" defTabSz="457200">
              <a:buFont typeface="Arial" panose="020B0604020202020204" pitchFamily="34" charset="0"/>
              <a:buChar char="•"/>
              <a:defRPr/>
            </a:pPr>
            <a:r>
              <a:rPr lang="uk-UA" sz="2800" spc="85" dirty="0" err="1">
                <a:latin typeface="e-Ukraine 2"/>
                <a:ea typeface="e-Ukraine 2"/>
                <a:cs typeface="e-Ukraine 2"/>
                <a:sym typeface="e-Ukraine 2"/>
              </a:rPr>
              <a:t>Аудіолог</a:t>
            </a:r>
            <a:r>
              <a:rPr lang="uk-UA" sz="2800" spc="85" dirty="0">
                <a:latin typeface="e-Ukraine 2"/>
                <a:ea typeface="e-Ukraine 2"/>
                <a:cs typeface="e-Ukraine 2"/>
                <a:sym typeface="e-Ukraine 2"/>
              </a:rPr>
              <a:t>и</a:t>
            </a:r>
          </a:p>
          <a:p>
            <a:pPr marL="171450" indent="-171450" defTabSz="457200">
              <a:buFont typeface="Arial" panose="020B0604020202020204" pitchFamily="34" charset="0"/>
              <a:buChar char="•"/>
              <a:defRPr/>
            </a:pPr>
            <a:r>
              <a:rPr lang="uk-UA" sz="2800" spc="85" dirty="0">
                <a:latin typeface="e-Ukraine 2"/>
                <a:ea typeface="e-Ukraine 2"/>
                <a:cs typeface="e-Ukraine 2"/>
                <a:sym typeface="e-Ukraine 2"/>
              </a:rPr>
              <a:t>Оптометр</a:t>
            </a:r>
            <a:r>
              <a:rPr lang="uk-UA" sz="2800" spc="85" dirty="0" err="1">
                <a:latin typeface="e-Ukraine 2"/>
                <a:ea typeface="e-Ukraine 2"/>
                <a:cs typeface="e-Ukraine 2"/>
                <a:sym typeface="e-Ukraine 2"/>
              </a:rPr>
              <a:t>исти</a:t>
            </a:r>
            <a:endParaRPr lang="uk-UA" sz="2800" spc="85" dirty="0">
              <a:latin typeface="e-Ukraine 2"/>
              <a:ea typeface="e-Ukraine 2"/>
              <a:cs typeface="e-Ukraine 2"/>
              <a:sym typeface="e-Ukraine 2"/>
            </a:endParaRPr>
          </a:p>
          <a:p>
            <a:pPr marL="171450" indent="-171450" defTabSz="457200">
              <a:buFont typeface="Arial" panose="020B0604020202020204" pitchFamily="34" charset="0"/>
              <a:buChar char="•"/>
              <a:defRPr/>
            </a:pPr>
            <a:r>
              <a:rPr lang="uk-UA" sz="2800" spc="85" dirty="0">
                <a:latin typeface="e-Ukraine 2"/>
                <a:ea typeface="e-Ukraine 2"/>
                <a:cs typeface="e-Ukraine 2"/>
                <a:sym typeface="e-Ukraine 2"/>
              </a:rPr>
              <a:t>Техніки з допоміжних засобів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D3B659C6-60B6-F65A-3787-FCAF9FC0CBD1}"/>
              </a:ext>
            </a:extLst>
          </p:cNvPr>
          <p:cNvSpPr txBox="1"/>
          <p:nvPr/>
        </p:nvSpPr>
        <p:spPr>
          <a:xfrm>
            <a:off x="1722120" y="7840285"/>
            <a:ext cx="7239000" cy="36022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lvl="0">
              <a:defRPr lang="en-US"/>
            </a:defPPr>
            <a:lvl1pPr marL="0" lvl="0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457200">
              <a:lnSpc>
                <a:spcPts val="1750"/>
              </a:lnSpc>
              <a:buFont typeface="Arial" panose="020B0604020202020204" pitchFamily="34" charset="0"/>
              <a:buChar char="•"/>
              <a:defRPr/>
            </a:pPr>
            <a:r>
              <a:rPr lang="ru-RU" sz="2800" spc="85" dirty="0" err="1">
                <a:solidFill>
                  <a:srgbClr val="7030A0"/>
                </a:solidFill>
                <a:latin typeface="e-Ukraine 2"/>
                <a:ea typeface="e-Ukraine 2"/>
                <a:cs typeface="e-Ukraine 2"/>
                <a:sym typeface="e-Ukraine 2"/>
              </a:rPr>
              <a:t>Фахівець</a:t>
            </a:r>
            <a:r>
              <a:rPr lang="ru-RU" sz="2800" spc="85" dirty="0">
                <a:solidFill>
                  <a:srgbClr val="7030A0"/>
                </a:solidFill>
                <a:latin typeface="e-Ukraine 2"/>
                <a:ea typeface="e-Ukraine 2"/>
                <a:cs typeface="e-Ukraine 2"/>
                <a:sym typeface="e-Ukraine 2"/>
              </a:rPr>
              <a:t> </a:t>
            </a:r>
            <a:r>
              <a:rPr lang="ru-RU" sz="2800" spc="85" dirty="0" err="1">
                <a:solidFill>
                  <a:srgbClr val="7030A0"/>
                </a:solidFill>
                <a:latin typeface="e-Ukraine 2"/>
                <a:ea typeface="e-Ukraine 2"/>
                <a:cs typeface="e-Ukraine 2"/>
                <a:sym typeface="e-Ukraine 2"/>
              </a:rPr>
              <a:t>із</a:t>
            </a:r>
            <a:r>
              <a:rPr lang="ru-RU" sz="2800" spc="85" dirty="0">
                <a:solidFill>
                  <a:srgbClr val="7030A0"/>
                </a:solidFill>
                <a:latin typeface="e-Ukraine 2"/>
                <a:ea typeface="e-Ukraine 2"/>
                <a:cs typeface="e-Ukraine 2"/>
                <a:sym typeface="e-Ukraine 2"/>
              </a:rPr>
              <a:t> </a:t>
            </a:r>
            <a:r>
              <a:rPr lang="ru-RU" sz="2800" spc="85" dirty="0" err="1">
                <a:solidFill>
                  <a:srgbClr val="7030A0"/>
                </a:solidFill>
                <a:latin typeface="e-Ukraine 2"/>
                <a:ea typeface="e-Ukraine 2"/>
                <a:cs typeface="e-Ukraine 2"/>
                <a:sym typeface="e-Ukraine 2"/>
              </a:rPr>
              <a:t>супроводу</a:t>
            </a:r>
            <a:r>
              <a:rPr lang="ru-RU" sz="2800" spc="85" dirty="0">
                <a:solidFill>
                  <a:srgbClr val="7030A0"/>
                </a:solidFill>
                <a:latin typeface="e-Ukraine 2"/>
                <a:ea typeface="e-Ukraine 2"/>
                <a:cs typeface="e-Ukraine 2"/>
                <a:sym typeface="e-Ukraine 2"/>
              </a:rPr>
              <a:t> </a:t>
            </a:r>
            <a:r>
              <a:rPr lang="ru-RU" sz="2800" spc="85" dirty="0" err="1">
                <a:solidFill>
                  <a:srgbClr val="7030A0"/>
                </a:solidFill>
                <a:latin typeface="e-Ukraine 2"/>
                <a:ea typeface="e-Ukraine 2"/>
                <a:cs typeface="e-Ukraine 2"/>
                <a:sym typeface="e-Ukraine 2"/>
              </a:rPr>
              <a:t>ветеранів</a:t>
            </a:r>
            <a:r>
              <a:rPr lang="ru-RU" sz="2800" spc="85" dirty="0">
                <a:solidFill>
                  <a:srgbClr val="7030A0"/>
                </a:solidFill>
                <a:latin typeface="e-Ukraine 2"/>
                <a:ea typeface="e-Ukraine 2"/>
                <a:cs typeface="e-Ukraine 2"/>
                <a:sym typeface="e-Ukraine 2"/>
              </a:rPr>
              <a:t> </a:t>
            </a:r>
            <a:r>
              <a:rPr lang="ru-RU" sz="2800" spc="85" dirty="0" err="1">
                <a:solidFill>
                  <a:srgbClr val="7030A0"/>
                </a:solidFill>
                <a:latin typeface="e-Ukraine 2"/>
                <a:ea typeface="e-Ukraine 2"/>
                <a:cs typeface="e-Ukraine 2"/>
                <a:sym typeface="e-Ukraine 2"/>
              </a:rPr>
              <a:t>війни</a:t>
            </a:r>
            <a:endParaRPr lang="uk-UA" sz="2800" spc="85" dirty="0">
              <a:solidFill>
                <a:srgbClr val="7030A0"/>
              </a:solidFill>
              <a:latin typeface="e-Ukraine 2"/>
              <a:ea typeface="e-Ukraine 2"/>
              <a:cs typeface="e-Ukraine 2"/>
              <a:sym typeface="e-Ukraine 2"/>
            </a:endParaRPr>
          </a:p>
        </p:txBody>
      </p:sp>
    </p:spTree>
    <p:extLst>
      <p:ext uri="{BB962C8B-B14F-4D97-AF65-F5344CB8AC3E}">
        <p14:creationId xmlns:p14="http://schemas.microsoft.com/office/powerpoint/2010/main" val="3458483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5FCABA22-05D8-FA48-9C55-5B558261C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DBC1D70B-A1AC-B881-494D-8ED4E6D5778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99" name="Google Shape;99;p2">
            <a:extLst>
              <a:ext uri="{FF2B5EF4-FFF2-40B4-BE49-F238E27FC236}">
                <a16:creationId xmlns:a16="http://schemas.microsoft.com/office/drawing/2014/main" id="{E6C1548A-D5CD-8453-0B19-5BCFA3D10572}"/>
              </a:ext>
            </a:extLst>
          </p:cNvPr>
          <p:cNvSpPr txBox="1"/>
          <p:nvPr/>
        </p:nvSpPr>
        <p:spPr>
          <a:xfrm>
            <a:off x="1028700" y="838200"/>
            <a:ext cx="13845540" cy="1500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На </a:t>
            </a: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данний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 час в </a:t>
            </a: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Україні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 </a:t>
            </a: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ще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 </a:t>
            </a: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існують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 </a:t>
            </a: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змішані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 </a:t>
            </a: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системи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:</a:t>
            </a:r>
          </a:p>
        </p:txBody>
      </p:sp>
      <p:sp>
        <p:nvSpPr>
          <p:cNvPr id="100" name="Google Shape;100;p2">
            <a:extLst>
              <a:ext uri="{FF2B5EF4-FFF2-40B4-BE49-F238E27FC236}">
                <a16:creationId xmlns:a16="http://schemas.microsoft.com/office/drawing/2014/main" id="{1AF18EC2-EF5D-5978-028F-7BEE8F9862BA}"/>
              </a:ext>
            </a:extLst>
          </p:cNvPr>
          <p:cNvSpPr txBox="1"/>
          <p:nvPr/>
        </p:nvSpPr>
        <p:spPr>
          <a:xfrm>
            <a:off x="1453297" y="3891660"/>
            <a:ext cx="11820743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40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Два </a:t>
            </a:r>
            <a:r>
              <a:rPr lang="ru-RU" sz="40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паралельних</a:t>
            </a:r>
            <a:r>
              <a:rPr lang="ru-RU" sz="40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40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відділення</a:t>
            </a:r>
            <a:endParaRPr lang="ru-RU" sz="40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endParaRPr lang="ru-RU" sz="40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40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В одному </a:t>
            </a:r>
            <a:r>
              <a:rPr lang="ru-RU" sz="40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відділенні</a:t>
            </a:r>
            <a:r>
              <a:rPr lang="ru-RU" sz="40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40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наявність</a:t>
            </a:r>
            <a:r>
              <a:rPr lang="ru-RU" sz="40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40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обох</a:t>
            </a:r>
            <a:r>
              <a:rPr lang="ru-RU" sz="40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систем</a:t>
            </a:r>
          </a:p>
        </p:txBody>
      </p:sp>
      <p:pic>
        <p:nvPicPr>
          <p:cNvPr id="101" name="Google Shape;101;p2" title="TRUE_logo_1 (1).png">
            <a:extLst>
              <a:ext uri="{FF2B5EF4-FFF2-40B4-BE49-F238E27FC236}">
                <a16:creationId xmlns:a16="http://schemas.microsoft.com/office/drawing/2014/main" id="{5D4E5F0D-449D-C084-052D-1BCC0E8E93B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98000" y="8989525"/>
            <a:ext cx="1477740" cy="537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42D6C1B0-EECD-DCBC-1E21-B44C5FCE569B}"/>
              </a:ext>
            </a:extLst>
          </p:cNvPr>
          <p:cNvSpPr txBox="1"/>
          <p:nvPr/>
        </p:nvSpPr>
        <p:spPr>
          <a:xfrm>
            <a:off x="3676975" y="9714525"/>
            <a:ext cx="58158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Презентація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є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об’єктом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авторського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права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розробників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, і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надається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виключно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вашого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особистого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використання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навчальних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цілях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поширюйте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публічному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доступу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передавайте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третім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особам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без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письмової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згоди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або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організаторів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тренінгу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25424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BB1C5AEC-6F57-87A2-E17C-2BC4FC4F9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624B90D9-B1C1-ABA7-43AF-E369D747962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99" name="Google Shape;99;p2">
            <a:extLst>
              <a:ext uri="{FF2B5EF4-FFF2-40B4-BE49-F238E27FC236}">
                <a16:creationId xmlns:a16="http://schemas.microsoft.com/office/drawing/2014/main" id="{F84F5E62-D6B4-E7E4-087A-CCE857BBE224}"/>
              </a:ext>
            </a:extLst>
          </p:cNvPr>
          <p:cNvSpPr txBox="1"/>
          <p:nvPr/>
        </p:nvSpPr>
        <p:spPr>
          <a:xfrm>
            <a:off x="1028700" y="838200"/>
            <a:ext cx="13845540" cy="1500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Етапи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 </a:t>
            </a: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реабілітації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:</a:t>
            </a:r>
          </a:p>
        </p:txBody>
      </p:sp>
      <p:sp>
        <p:nvSpPr>
          <p:cNvPr id="100" name="Google Shape;100;p2">
            <a:extLst>
              <a:ext uri="{FF2B5EF4-FFF2-40B4-BE49-F238E27FC236}">
                <a16:creationId xmlns:a16="http://schemas.microsoft.com/office/drawing/2014/main" id="{6916C8A6-2B1C-FE75-C2D5-8E1355B3CE8B}"/>
              </a:ext>
            </a:extLst>
          </p:cNvPr>
          <p:cNvSpPr txBox="1"/>
          <p:nvPr/>
        </p:nvSpPr>
        <p:spPr>
          <a:xfrm>
            <a:off x="1361857" y="2558177"/>
            <a:ext cx="11820743" cy="517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endParaRPr lang="ru-RU" sz="40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40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Гостра</a:t>
            </a:r>
            <a:r>
              <a:rPr lang="ru-RU" sz="40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40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реабілітація</a:t>
            </a:r>
            <a:endParaRPr lang="ru-RU" sz="40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40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Підгостра</a:t>
            </a:r>
            <a:r>
              <a:rPr lang="ru-RU" sz="40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40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Хронічна</a:t>
            </a:r>
            <a:endParaRPr lang="ru-RU" sz="40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40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Тільки</a:t>
            </a:r>
            <a:r>
              <a:rPr lang="ru-RU" sz="40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11% людей </a:t>
            </a:r>
            <a:r>
              <a:rPr lang="ru-RU" sz="40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після</a:t>
            </a:r>
            <a:r>
              <a:rPr lang="ru-RU" sz="40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40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інсульту</a:t>
            </a:r>
            <a:r>
              <a:rPr lang="ru-RU" sz="40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40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потрапляють</a:t>
            </a:r>
            <a:r>
              <a:rPr lang="ru-RU" sz="40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на </a:t>
            </a:r>
            <a:r>
              <a:rPr lang="ru-RU" sz="40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реабілітацію</a:t>
            </a:r>
            <a:r>
              <a:rPr lang="ru-RU" sz="40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pic>
        <p:nvPicPr>
          <p:cNvPr id="101" name="Google Shape;101;p2" title="TRUE_logo_1 (1).png">
            <a:extLst>
              <a:ext uri="{FF2B5EF4-FFF2-40B4-BE49-F238E27FC236}">
                <a16:creationId xmlns:a16="http://schemas.microsoft.com/office/drawing/2014/main" id="{6FA3FE9F-1391-9B37-33F1-633E9EA7E50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98000" y="8989525"/>
            <a:ext cx="1477740" cy="537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6D5B656D-863F-1F8E-012A-35ACE887971E}"/>
              </a:ext>
            </a:extLst>
          </p:cNvPr>
          <p:cNvSpPr txBox="1"/>
          <p:nvPr/>
        </p:nvSpPr>
        <p:spPr>
          <a:xfrm>
            <a:off x="3676975" y="9714525"/>
            <a:ext cx="58158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Презентація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є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об’єктом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авторського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права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розробників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, і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надається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виключно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вашого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особистого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використання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навчальних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цілях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поширюйте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публічному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доступу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передавайте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третім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особам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без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письмової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згоди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або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організаторів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тренінгу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231435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812C482C-35A8-D4C5-2A69-EA240A861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33D90E4F-4D28-30CB-43D8-17D0D43FCAC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100" name="Google Shape;100;p2">
            <a:extLst>
              <a:ext uri="{FF2B5EF4-FFF2-40B4-BE49-F238E27FC236}">
                <a16:creationId xmlns:a16="http://schemas.microsoft.com/office/drawing/2014/main" id="{4F3459AB-958A-40D5-F995-FE81439A2E48}"/>
              </a:ext>
            </a:extLst>
          </p:cNvPr>
          <p:cNvSpPr txBox="1"/>
          <p:nvPr/>
        </p:nvSpPr>
        <p:spPr>
          <a:xfrm>
            <a:off x="1559977" y="2558177"/>
            <a:ext cx="11820743" cy="517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endParaRPr lang="ru-RU" sz="40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40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Велика </a:t>
            </a:r>
            <a:r>
              <a:rPr lang="ru-RU" sz="40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кількість</a:t>
            </a:r>
            <a:r>
              <a:rPr lang="ru-RU" sz="40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40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ускладнень</a:t>
            </a:r>
            <a:endParaRPr lang="ru-RU" sz="40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40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Збільшується</a:t>
            </a:r>
            <a:r>
              <a:rPr lang="ru-RU" sz="40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час </a:t>
            </a:r>
            <a:r>
              <a:rPr lang="ru-RU" sz="40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знаходження</a:t>
            </a:r>
            <a:r>
              <a:rPr lang="ru-RU" sz="40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40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пацієнта</a:t>
            </a:r>
            <a:r>
              <a:rPr lang="ru-RU" sz="40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у </a:t>
            </a:r>
            <a:r>
              <a:rPr lang="ru-RU" sz="40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стаціонарі</a:t>
            </a:r>
            <a:endParaRPr lang="ru-RU" sz="40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40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Вищі</a:t>
            </a:r>
            <a:r>
              <a:rPr lang="ru-RU" sz="40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40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показники</a:t>
            </a:r>
            <a:r>
              <a:rPr lang="ru-RU" sz="40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40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смертності</a:t>
            </a:r>
            <a:endParaRPr lang="ru-RU" sz="40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40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Максимальний</a:t>
            </a:r>
            <a:r>
              <a:rPr lang="ru-RU" sz="40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40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рівень</a:t>
            </a:r>
            <a:r>
              <a:rPr lang="ru-RU" sz="40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40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інвалідизації</a:t>
            </a:r>
            <a:endParaRPr lang="ru-RU" sz="40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1" name="Google Shape;101;p2" title="TRUE_logo_1 (1).png">
            <a:extLst>
              <a:ext uri="{FF2B5EF4-FFF2-40B4-BE49-F238E27FC236}">
                <a16:creationId xmlns:a16="http://schemas.microsoft.com/office/drawing/2014/main" id="{2EAF1ADD-314E-02E6-EE08-4157375980E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98000" y="8989525"/>
            <a:ext cx="1477740" cy="537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B53EB2CF-B530-A14B-79AE-815FF8851BD9}"/>
              </a:ext>
            </a:extLst>
          </p:cNvPr>
          <p:cNvSpPr txBox="1"/>
          <p:nvPr/>
        </p:nvSpPr>
        <p:spPr>
          <a:xfrm>
            <a:off x="3676975" y="9714525"/>
            <a:ext cx="58158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Презентація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є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об’єктом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авторського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права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розробників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, і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надається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виключно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вашого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особистого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використання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навчальних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цілях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поширюйте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публічному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доступу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передавайте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третім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особам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без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письмової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згоди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або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організаторів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тренінгу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Google Shape;99;p2">
            <a:extLst>
              <a:ext uri="{FF2B5EF4-FFF2-40B4-BE49-F238E27FC236}">
                <a16:creationId xmlns:a16="http://schemas.microsoft.com/office/drawing/2014/main" id="{0EB32C5F-3C92-523F-F7B0-8FBA279F1C47}"/>
              </a:ext>
            </a:extLst>
          </p:cNvPr>
          <p:cNvSpPr txBox="1"/>
          <p:nvPr/>
        </p:nvSpPr>
        <p:spPr>
          <a:xfrm>
            <a:off x="982980" y="873191"/>
            <a:ext cx="13845540" cy="1500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Що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 </a:t>
            </a: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відбувається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 без </a:t>
            </a: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реабілітації</a:t>
            </a:r>
            <a:endParaRPr lang="ru-RU" sz="6500" b="0" i="0" u="none" strike="noStrike" cap="none" dirty="0">
              <a:solidFill>
                <a:srgbClr val="0C62B7"/>
              </a:solidFill>
              <a:latin typeface="Sofia Sans Extra Condensed"/>
              <a:ea typeface="Sofia Sans Extra Condensed"/>
              <a:cs typeface="Sofia Sans Extra Condensed"/>
              <a:sym typeface="Sofia Sans Extra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51281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8506AC37-13B3-79B6-C0D0-E2AC5B3C4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7ACC87F2-6EC0-AF79-16FA-4D7DECB1C7D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100" name="Google Shape;100;p2">
            <a:extLst>
              <a:ext uri="{FF2B5EF4-FFF2-40B4-BE49-F238E27FC236}">
                <a16:creationId xmlns:a16="http://schemas.microsoft.com/office/drawing/2014/main" id="{2CA75C2A-4017-C43F-6A5C-A1364D919E2A}"/>
              </a:ext>
            </a:extLst>
          </p:cNvPr>
          <p:cNvSpPr txBox="1"/>
          <p:nvPr/>
        </p:nvSpPr>
        <p:spPr>
          <a:xfrm>
            <a:off x="1590457" y="3579257"/>
            <a:ext cx="11820743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Нестача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персоналу</a:t>
            </a:r>
          </a:p>
          <a:p>
            <a:pPr marL="571500" marR="0" lvl="0" indent="-5715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Недостатній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досвід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та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підготовка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членів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команди</a:t>
            </a:r>
            <a:endParaRPr lang="ru-RU" sz="36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571500" marR="0" lvl="0" indent="-5715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Неадекватність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наявного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обладнання</a:t>
            </a:r>
            <a:endParaRPr lang="ru-RU" sz="36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571500" marR="0" lvl="0" indent="-5715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Сумнівне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лідерство</a:t>
            </a:r>
            <a:endParaRPr lang="ru-RU" sz="36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571500" marR="0" lvl="0" indent="-5715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Погана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комунікація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всередині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закладу</a:t>
            </a:r>
          </a:p>
        </p:txBody>
      </p:sp>
      <p:pic>
        <p:nvPicPr>
          <p:cNvPr id="101" name="Google Shape;101;p2" title="TRUE_logo_1 (1).png">
            <a:extLst>
              <a:ext uri="{FF2B5EF4-FFF2-40B4-BE49-F238E27FC236}">
                <a16:creationId xmlns:a16="http://schemas.microsoft.com/office/drawing/2014/main" id="{432E384B-251F-E95F-C412-1F43C213EA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98000" y="8989525"/>
            <a:ext cx="1477740" cy="537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7DD5584C-4CA6-46E7-1DF2-291E781D92F2}"/>
              </a:ext>
            </a:extLst>
          </p:cNvPr>
          <p:cNvSpPr txBox="1"/>
          <p:nvPr/>
        </p:nvSpPr>
        <p:spPr>
          <a:xfrm>
            <a:off x="3676975" y="9714525"/>
            <a:ext cx="58158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Презентація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є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об’єктом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авторського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права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розробників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, і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надається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виключно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вашого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особистого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використання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навчальних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цілях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поширюйте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публічному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доступу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передавайте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третім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особам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без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письмової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згоди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або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організаторів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тренінгу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Google Shape;99;p2">
            <a:extLst>
              <a:ext uri="{FF2B5EF4-FFF2-40B4-BE49-F238E27FC236}">
                <a16:creationId xmlns:a16="http://schemas.microsoft.com/office/drawing/2014/main" id="{D01BC584-8668-E5F2-5454-CC980C5A5225}"/>
              </a:ext>
            </a:extLst>
          </p:cNvPr>
          <p:cNvSpPr txBox="1"/>
          <p:nvPr/>
        </p:nvSpPr>
        <p:spPr>
          <a:xfrm>
            <a:off x="1348740" y="946196"/>
            <a:ext cx="13845540" cy="1500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Проблеми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 </a:t>
            </a: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відділень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 </a:t>
            </a: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реабілітації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07465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1EE58B58-931D-49DD-85CE-F7AE019C7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C8750E27-FB2E-E09E-7FFC-882D6498562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100" name="Google Shape;100;p2">
            <a:extLst>
              <a:ext uri="{FF2B5EF4-FFF2-40B4-BE49-F238E27FC236}">
                <a16:creationId xmlns:a16="http://schemas.microsoft.com/office/drawing/2014/main" id="{372556DB-2031-CB6E-55E9-0B662973E58D}"/>
              </a:ext>
            </a:extLst>
          </p:cNvPr>
          <p:cNvSpPr txBox="1"/>
          <p:nvPr/>
        </p:nvSpPr>
        <p:spPr>
          <a:xfrm>
            <a:off x="1605697" y="2969657"/>
            <a:ext cx="11820743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Залежність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від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зовнішнього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фінансування</a:t>
            </a:r>
            <a:endParaRPr lang="ru-RU" sz="36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571500" marR="0" lvl="0" indent="-5715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Зростаюча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потреба у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послугах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з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реабілітації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(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старіння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населення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травми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пов’язані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з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веденням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бойових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дій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</a:p>
          <a:p>
            <a:pPr marL="571500" marR="0" lvl="0" indent="-5715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Дефіцит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кадрів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у </a:t>
            </a:r>
            <a:r>
              <a:rPr lang="ru-RU" sz="3600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сфері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реабілітації</a:t>
            </a:r>
            <a:endParaRPr lang="ru-RU" sz="36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1" name="Google Shape;101;p2" title="TRUE_logo_1 (1).png">
            <a:extLst>
              <a:ext uri="{FF2B5EF4-FFF2-40B4-BE49-F238E27FC236}">
                <a16:creationId xmlns:a16="http://schemas.microsoft.com/office/drawing/2014/main" id="{8E4BCD02-E4E8-0FFF-2D8C-648839B525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98000" y="8989525"/>
            <a:ext cx="1477740" cy="537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F7C559B5-6DFF-E836-A260-A7982137D3A0}"/>
              </a:ext>
            </a:extLst>
          </p:cNvPr>
          <p:cNvSpPr txBox="1"/>
          <p:nvPr/>
        </p:nvSpPr>
        <p:spPr>
          <a:xfrm>
            <a:off x="3676975" y="9714525"/>
            <a:ext cx="58158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Презентація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є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об’єктом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авторського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права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розробників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, і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надається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виключно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вашого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особистого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використання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навчальних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цілях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поширюйте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публічному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доступу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передавайте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третім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особам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без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письмової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згоди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або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організаторів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тренінгу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Google Shape;99;p2">
            <a:extLst>
              <a:ext uri="{FF2B5EF4-FFF2-40B4-BE49-F238E27FC236}">
                <a16:creationId xmlns:a16="http://schemas.microsoft.com/office/drawing/2014/main" id="{F495B200-BC59-0ECC-D2AA-517E962BAAA1}"/>
              </a:ext>
            </a:extLst>
          </p:cNvPr>
          <p:cNvSpPr txBox="1"/>
          <p:nvPr/>
        </p:nvSpPr>
        <p:spPr>
          <a:xfrm>
            <a:off x="1348740" y="946196"/>
            <a:ext cx="13845540" cy="1500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Виклики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 </a:t>
            </a: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сьогодення</a:t>
            </a:r>
            <a:endParaRPr lang="ru-RU" sz="6500" b="0" i="0" u="none" strike="noStrike" cap="none" dirty="0">
              <a:solidFill>
                <a:srgbClr val="0C62B7"/>
              </a:solidFill>
              <a:latin typeface="Sofia Sans Extra Condensed"/>
              <a:ea typeface="Sofia Sans Extra Condensed"/>
              <a:cs typeface="Sofia Sans Extra Condensed"/>
              <a:sym typeface="Sofia Sans Extra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023662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EAB30C98-A147-14C2-E4EB-B8D5C9511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26705872-FBAB-421F-DD1C-ABDDB078A0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pic>
        <p:nvPicPr>
          <p:cNvPr id="101" name="Google Shape;101;p2" title="TRUE_logo_1 (1).png">
            <a:extLst>
              <a:ext uri="{FF2B5EF4-FFF2-40B4-BE49-F238E27FC236}">
                <a16:creationId xmlns:a16="http://schemas.microsoft.com/office/drawing/2014/main" id="{ADB7FF91-E461-2AF2-2599-5734E0D7AFF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798000" y="8989525"/>
            <a:ext cx="1477740" cy="537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D6EECAF0-B83A-83E8-1A1B-B98874288FFB}"/>
              </a:ext>
            </a:extLst>
          </p:cNvPr>
          <p:cNvSpPr txBox="1"/>
          <p:nvPr/>
        </p:nvSpPr>
        <p:spPr>
          <a:xfrm>
            <a:off x="3676975" y="9714525"/>
            <a:ext cx="58158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Презентація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є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об’єктом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авторського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права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розробників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, і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надається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виключно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вашого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особистого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використання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навчальних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цілях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поширюйте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публічному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доступу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передавайте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третім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особам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без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письмової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згоди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або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організаторів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тренінгу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video_2025-12-13_18-05-16">
            <a:hlinkClick r:id="" action="ppaction://media"/>
            <a:extLst>
              <a:ext uri="{FF2B5EF4-FFF2-40B4-BE49-F238E27FC236}">
                <a16:creationId xmlns:a16="http://schemas.microsoft.com/office/drawing/2014/main" id="{1A39B0E6-947D-05C2-4E85-441F823FE0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4580" y="985002"/>
            <a:ext cx="4678839" cy="83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" y="6858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F288869-38F0-BE4F-C01D-30FC6832ACE9}"/>
              </a:ext>
            </a:extLst>
          </p:cNvPr>
          <p:cNvSpPr/>
          <p:nvPr/>
        </p:nvSpPr>
        <p:spPr>
          <a:xfrm>
            <a:off x="12140877" y="1824226"/>
            <a:ext cx="4567501" cy="6866416"/>
          </a:xfrm>
          <a:custGeom>
            <a:avLst/>
            <a:gdLst/>
            <a:ahLst/>
            <a:cxnLst/>
            <a:rect l="l" t="t" r="r" b="b"/>
            <a:pathLst>
              <a:path w="4567501" h="6866416">
                <a:moveTo>
                  <a:pt x="0" y="0"/>
                </a:moveTo>
                <a:lnTo>
                  <a:pt x="4567502" y="0"/>
                </a:lnTo>
                <a:lnTo>
                  <a:pt x="4567502" y="6866416"/>
                </a:lnTo>
                <a:lnTo>
                  <a:pt x="0" y="68664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571CA9-A6AF-88EE-E58C-20BFE128787C}"/>
              </a:ext>
            </a:extLst>
          </p:cNvPr>
          <p:cNvSpPr txBox="1"/>
          <p:nvPr/>
        </p:nvSpPr>
        <p:spPr>
          <a:xfrm>
            <a:off x="1579622" y="1596358"/>
            <a:ext cx="8241708" cy="1671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6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Canva Sans Bold"/>
                <a:cs typeface="Canva Sans Bold"/>
                <a:sym typeface="Canva Sans Bold"/>
              </a:rPr>
              <a:t>Магась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Canva Sans Bold"/>
                <a:cs typeface="Canva Sans Bold"/>
                <a:sym typeface="Canva Sans Bold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Canva Sans Bold"/>
                <a:cs typeface="Canva Sans Bold"/>
                <a:sym typeface="Canva Sans Bold"/>
              </a:rPr>
              <a:t>Володимир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Canva Sans Bold"/>
                <a:cs typeface="Canva Sans Bold"/>
                <a:sym typeface="Canva Sans Bold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ea typeface="Canva Sans Bold"/>
                <a:cs typeface="Canva Sans Bold"/>
                <a:sym typeface="Canva Sans Bold"/>
              </a:rPr>
              <a:t>Олегович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0B0004020202020204" pitchFamily="34" charset="0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7A17D-6993-EA50-40A1-46C2D3B8448C}"/>
              </a:ext>
            </a:extLst>
          </p:cNvPr>
          <p:cNvSpPr txBox="1"/>
          <p:nvPr/>
        </p:nvSpPr>
        <p:spPr>
          <a:xfrm>
            <a:off x="1579623" y="3617243"/>
            <a:ext cx="9563099" cy="4658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Фізичний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терапевт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Canva Sans"/>
              <a:cs typeface="Canva Sans"/>
              <a:sym typeface="Canva Sans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Сертифікований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інструктор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 з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тренування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ходьби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високої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інтенсивності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 (НІТ) </a:t>
            </a: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Canva Sans"/>
              <a:cs typeface="Canva Sans"/>
              <a:sym typeface="Canva Sans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Член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правління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 ВОФТ</a:t>
            </a: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Canva Sans"/>
              <a:cs typeface="Canva Sans"/>
              <a:sym typeface="Canva Sans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Директор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реабілітаційного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центру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 “М-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плюс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”, </a:t>
            </a:r>
            <a:endParaRPr kumimoji="0" lang="uk-UA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Canva Sans"/>
              <a:cs typeface="Canva Sans"/>
              <a:sym typeface="Canva Sans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м.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Біла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Canva Sans"/>
                <a:cs typeface="Canva Sans"/>
                <a:sym typeface="Canva Sans"/>
              </a:rPr>
              <a:t>Церква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Canva Sans"/>
              <a:cs typeface="Canva Sans"/>
              <a:sym typeface="Canva Sans"/>
            </a:endParaRPr>
          </a:p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Canva Sans"/>
              <a:cs typeface="Canva Sans"/>
              <a:sym typeface="Canva Sans"/>
            </a:endParaRPr>
          </a:p>
        </p:txBody>
      </p:sp>
      <p:pic>
        <p:nvPicPr>
          <p:cNvPr id="7" name="Google Shape;101;p2" title="TRUE_logo_1 (1).png">
            <a:extLst>
              <a:ext uri="{FF2B5EF4-FFF2-40B4-BE49-F238E27FC236}">
                <a16:creationId xmlns:a16="http://schemas.microsoft.com/office/drawing/2014/main" id="{221CC79C-2E0E-797B-88A1-C2263D326D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98000" y="8989525"/>
            <a:ext cx="1477740" cy="5375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0E526565-26C1-EDE1-B2A3-EBCA51074DAA}"/>
              </a:ext>
            </a:extLst>
          </p:cNvPr>
          <p:cNvSpPr txBox="1"/>
          <p:nvPr/>
        </p:nvSpPr>
        <p:spPr>
          <a:xfrm>
            <a:off x="3676975" y="9714525"/>
            <a:ext cx="58158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Презентація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є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об’єктом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авторського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права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розробників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, і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надається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виключно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вашого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особистого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використання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навчальних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цілях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lnSpc>
                <a:spcPct val="120000"/>
              </a:lnSpc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поширюйте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публічному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доступу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передавайте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третім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особам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без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письмової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згоди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або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організаторів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тренінгу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05E602D5-A1C4-DBA8-0D5A-45684096E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F856A285-53F6-C796-72B9-C03F0050A94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100" name="Google Shape;100;p2">
            <a:extLst>
              <a:ext uri="{FF2B5EF4-FFF2-40B4-BE49-F238E27FC236}">
                <a16:creationId xmlns:a16="http://schemas.microsoft.com/office/drawing/2014/main" id="{4CC79B52-789F-FC07-C8F2-13CFF2B65820}"/>
              </a:ext>
            </a:extLst>
          </p:cNvPr>
          <p:cNvSpPr txBox="1"/>
          <p:nvPr/>
        </p:nvSpPr>
        <p:spPr>
          <a:xfrm>
            <a:off x="2753760" y="2243543"/>
            <a:ext cx="12780479" cy="3791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</a:pPr>
            <a:endParaRPr lang="ru-RU" sz="44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R="0" lvl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</a:pPr>
            <a:r>
              <a:rPr lang="ru-RU" sz="44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Рушійними</a:t>
            </a:r>
            <a:r>
              <a:rPr lang="ru-RU" sz="44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силами </a:t>
            </a:r>
            <a:r>
              <a:rPr lang="ru-RU" sz="44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розвитку</a:t>
            </a:r>
            <a:r>
              <a:rPr lang="ru-RU" sz="44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44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реабілітації</a:t>
            </a:r>
            <a:r>
              <a:rPr lang="ru-RU" sz="44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ru-RU" sz="44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кінці</a:t>
            </a:r>
            <a:r>
              <a:rPr lang="ru-RU" sz="44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19 та на початку 20 </a:t>
            </a:r>
            <a:r>
              <a:rPr lang="ru-RU" sz="44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століття</a:t>
            </a:r>
            <a:r>
              <a:rPr lang="ru-RU" sz="44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стали велика </a:t>
            </a:r>
            <a:r>
              <a:rPr lang="ru-RU" sz="44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епідемія</a:t>
            </a:r>
            <a:r>
              <a:rPr lang="ru-RU" sz="44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44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поліомієліту</a:t>
            </a:r>
            <a:r>
              <a:rPr lang="ru-RU" sz="44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та </a:t>
            </a:r>
            <a:r>
              <a:rPr lang="ru-RU" sz="44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дві</a:t>
            </a:r>
            <a:r>
              <a:rPr lang="ru-RU" sz="44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44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світові</a:t>
            </a:r>
            <a:r>
              <a:rPr lang="ru-RU" sz="44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44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війни</a:t>
            </a:r>
            <a:endParaRPr lang="ru-RU" sz="44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1" name="Google Shape;101;p2" title="TRUE_logo_1 (1).png">
            <a:extLst>
              <a:ext uri="{FF2B5EF4-FFF2-40B4-BE49-F238E27FC236}">
                <a16:creationId xmlns:a16="http://schemas.microsoft.com/office/drawing/2014/main" id="{83A30DE9-2256-CC27-E1AA-1E78A84022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98000" y="8989525"/>
            <a:ext cx="1477740" cy="537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B63485A7-F570-5B85-4338-47542D1BE0B0}"/>
              </a:ext>
            </a:extLst>
          </p:cNvPr>
          <p:cNvSpPr txBox="1"/>
          <p:nvPr/>
        </p:nvSpPr>
        <p:spPr>
          <a:xfrm>
            <a:off x="3676975" y="9714525"/>
            <a:ext cx="58158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Презентація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є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об’єктом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авторського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права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розробників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, і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надається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виключно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вашого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особистого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використання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навчальних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цілях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поширюйте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публічному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доступу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передавайте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третім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особам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без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письмової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згоди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або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організаторів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тренінгу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360316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1F3C44B0-2182-2306-71C0-9D9FC5F36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22C2379D-9C5C-0963-D313-DBFAD2A0CC2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99" name="Google Shape;99;p2">
            <a:extLst>
              <a:ext uri="{FF2B5EF4-FFF2-40B4-BE49-F238E27FC236}">
                <a16:creationId xmlns:a16="http://schemas.microsoft.com/office/drawing/2014/main" id="{6B285B66-0EF0-4F7A-5655-88BCF3AC6CAD}"/>
              </a:ext>
            </a:extLst>
          </p:cNvPr>
          <p:cNvSpPr txBox="1"/>
          <p:nvPr/>
        </p:nvSpPr>
        <p:spPr>
          <a:xfrm>
            <a:off x="1028700" y="838200"/>
            <a:ext cx="13845540" cy="1500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Радянська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 система </a:t>
            </a: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реабілітації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:</a:t>
            </a:r>
          </a:p>
        </p:txBody>
      </p:sp>
      <p:sp>
        <p:nvSpPr>
          <p:cNvPr id="100" name="Google Shape;100;p2">
            <a:extLst>
              <a:ext uri="{FF2B5EF4-FFF2-40B4-BE49-F238E27FC236}">
                <a16:creationId xmlns:a16="http://schemas.microsoft.com/office/drawing/2014/main" id="{F7E30BEA-B935-0914-3F71-6D5F33768E6F}"/>
              </a:ext>
            </a:extLst>
          </p:cNvPr>
          <p:cNvSpPr txBox="1"/>
          <p:nvPr/>
        </p:nvSpPr>
        <p:spPr>
          <a:xfrm>
            <a:off x="1242208" y="2811051"/>
            <a:ext cx="9677616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endParaRPr lang="ru-RU" sz="36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Не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враховувала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потреби та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проблеми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пацієнта</a:t>
            </a:r>
            <a:endParaRPr lang="ru-RU" sz="36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Переважання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пасивних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методів</a:t>
            </a:r>
            <a:endParaRPr lang="ru-RU" sz="36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Система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ієрархічна</a:t>
            </a:r>
            <a:endParaRPr lang="ru-RU" sz="36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1" name="Google Shape;101;p2" title="TRUE_logo_1 (1).png">
            <a:extLst>
              <a:ext uri="{FF2B5EF4-FFF2-40B4-BE49-F238E27FC236}">
                <a16:creationId xmlns:a16="http://schemas.microsoft.com/office/drawing/2014/main" id="{4682E071-5C28-2D1A-9B55-83929EAC871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98000" y="8989525"/>
            <a:ext cx="1477740" cy="537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FA455586-B3C2-7C70-8235-0D2357E7FE2B}"/>
              </a:ext>
            </a:extLst>
          </p:cNvPr>
          <p:cNvSpPr txBox="1"/>
          <p:nvPr/>
        </p:nvSpPr>
        <p:spPr>
          <a:xfrm>
            <a:off x="3676975" y="9714525"/>
            <a:ext cx="58158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Презентація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є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об’єктом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авторського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права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розробників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, і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надається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виключно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вашого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особистого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використання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навчальних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цілях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поширюйте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публічному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доступу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передавайте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третім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особам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без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письмової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згоди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або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організаторів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тренінгу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6D26FB-4342-B0BE-9647-FF8C60768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9824" y="3691491"/>
            <a:ext cx="5907536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50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33E3FA22-15A5-3C98-772B-56223CF79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0597FC19-51CE-A2A9-7925-FD51F5F5887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99" name="Google Shape;99;p2">
            <a:extLst>
              <a:ext uri="{FF2B5EF4-FFF2-40B4-BE49-F238E27FC236}">
                <a16:creationId xmlns:a16="http://schemas.microsoft.com/office/drawing/2014/main" id="{E95DF945-71EE-04B1-D9FB-B758547E132F}"/>
              </a:ext>
            </a:extLst>
          </p:cNvPr>
          <p:cNvSpPr txBox="1"/>
          <p:nvPr/>
        </p:nvSpPr>
        <p:spPr>
          <a:xfrm>
            <a:off x="1028700" y="838200"/>
            <a:ext cx="13845540" cy="1500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Радянська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 система не </a:t>
            </a: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ефективна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, </a:t>
            </a: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бо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 </a:t>
            </a: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сфокусована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 на:</a:t>
            </a:r>
          </a:p>
        </p:txBody>
      </p:sp>
      <p:sp>
        <p:nvSpPr>
          <p:cNvPr id="100" name="Google Shape;100;p2">
            <a:extLst>
              <a:ext uri="{FF2B5EF4-FFF2-40B4-BE49-F238E27FC236}">
                <a16:creationId xmlns:a16="http://schemas.microsoft.com/office/drawing/2014/main" id="{021312EA-8944-7032-56A6-0BE8FB7856CE}"/>
              </a:ext>
            </a:extLst>
          </p:cNvPr>
          <p:cNvSpPr txBox="1"/>
          <p:nvPr/>
        </p:nvSpPr>
        <p:spPr>
          <a:xfrm>
            <a:off x="907764" y="2855340"/>
            <a:ext cx="10400315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Пасивних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методах</a:t>
            </a: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Не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має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специфічних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обстежень</a:t>
            </a:r>
            <a:endParaRPr lang="ru-RU" sz="36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Не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спрямована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на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використання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науково-доказових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методів</a:t>
            </a:r>
            <a:endParaRPr lang="ru-RU" sz="36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Немає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індивідуалізації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потреб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пацієнта</a:t>
            </a:r>
            <a:endParaRPr lang="ru-RU" sz="36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1" name="Google Shape;101;p2" title="TRUE_logo_1 (1).png">
            <a:extLst>
              <a:ext uri="{FF2B5EF4-FFF2-40B4-BE49-F238E27FC236}">
                <a16:creationId xmlns:a16="http://schemas.microsoft.com/office/drawing/2014/main" id="{BA5864FF-34A4-707D-9F25-86B2878DC44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98000" y="8989525"/>
            <a:ext cx="1477740" cy="537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32E9D3D9-3F36-0AA0-10B6-953FF35F078A}"/>
              </a:ext>
            </a:extLst>
          </p:cNvPr>
          <p:cNvSpPr txBox="1"/>
          <p:nvPr/>
        </p:nvSpPr>
        <p:spPr>
          <a:xfrm>
            <a:off x="3676975" y="9714525"/>
            <a:ext cx="58158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Презентація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є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об’єктом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авторського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права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розробників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, і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надається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виключно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вашого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особистого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використання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навчальних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цілях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поширюйте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публічному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доступу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передавайте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третім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особам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без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письмової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згоди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або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організаторів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тренінгу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FA36AE-A2B3-C2A7-BDFD-01BEE9728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8079" y="3393726"/>
            <a:ext cx="5657893" cy="41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19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99" name="Google Shape;99;p2"/>
          <p:cNvSpPr txBox="1"/>
          <p:nvPr/>
        </p:nvSpPr>
        <p:spPr>
          <a:xfrm>
            <a:off x="1028700" y="838200"/>
            <a:ext cx="13845540" cy="1500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Якого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 </a:t>
            </a: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вигляду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 </a:t>
            </a: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набула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 </a:t>
            </a: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радянська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 система </a:t>
            </a: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реабілітації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1028700" y="3010358"/>
            <a:ext cx="9882155" cy="301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Акцент на ЛФК,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електролікуванні</a:t>
            </a:r>
            <a:endParaRPr lang="ru-RU" sz="28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Розвинута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система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санаторіїв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із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широким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застосуванням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природних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факторів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середовища</a:t>
            </a:r>
            <a:endParaRPr lang="ru-RU" sz="28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Велика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кількість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методик,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що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не були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випробувані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належним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чином</a:t>
            </a:r>
          </a:p>
        </p:txBody>
      </p:sp>
      <p:pic>
        <p:nvPicPr>
          <p:cNvPr id="101" name="Google Shape;101;p2" title="TRUE_logo_1 (1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98000" y="8989525"/>
            <a:ext cx="1477740" cy="537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 txBox="1"/>
          <p:nvPr/>
        </p:nvSpPr>
        <p:spPr>
          <a:xfrm>
            <a:off x="3676975" y="9714525"/>
            <a:ext cx="58158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Презентація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є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об’єктом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авторського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права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розробників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, і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надається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виключно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вашого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особистого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використання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навчальних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цілях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поширюйте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публічному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доступу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передавайте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третім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особам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без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письмової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згоди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або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організаторів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тренінгу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Рисунок 2" descr="Зображення, що містить Фітнес, стіна, у приміщенні, Баланс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47DC2C09-9702-E33A-934E-A7A4CD23A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0384" y="3761007"/>
            <a:ext cx="6175536" cy="410953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F73EC55F-FAE6-B7E2-7ED2-B23ECDB48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32DFE191-9B70-B29F-8DB8-8A409AC49C1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99" name="Google Shape;99;p2">
            <a:extLst>
              <a:ext uri="{FF2B5EF4-FFF2-40B4-BE49-F238E27FC236}">
                <a16:creationId xmlns:a16="http://schemas.microsoft.com/office/drawing/2014/main" id="{E7D72BFB-0A0A-0D6C-1EFB-243CA2915364}"/>
              </a:ext>
            </a:extLst>
          </p:cNvPr>
          <p:cNvSpPr txBox="1"/>
          <p:nvPr/>
        </p:nvSpPr>
        <p:spPr>
          <a:xfrm>
            <a:off x="1028700" y="838200"/>
            <a:ext cx="13845540" cy="1500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Перехід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 </a:t>
            </a: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від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 «</a:t>
            </a: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радянської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» до </a:t>
            </a: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сучасної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 </a:t>
            </a: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моделі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 </a:t>
            </a: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реабілітації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">
            <a:extLst>
              <a:ext uri="{FF2B5EF4-FFF2-40B4-BE49-F238E27FC236}">
                <a16:creationId xmlns:a16="http://schemas.microsoft.com/office/drawing/2014/main" id="{2F462E2F-438D-9BC8-6533-B275F89D0CC1}"/>
              </a:ext>
            </a:extLst>
          </p:cNvPr>
          <p:cNvSpPr txBox="1"/>
          <p:nvPr/>
        </p:nvSpPr>
        <p:spPr>
          <a:xfrm>
            <a:off x="907764" y="2672460"/>
            <a:ext cx="10263155" cy="4222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Передумови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: масштабна реформа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медичної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галузі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, запит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медичної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спільноти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на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системні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зміни</a:t>
            </a:r>
            <a:endParaRPr lang="ru-RU" sz="28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endParaRPr lang="ru-RU" sz="28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Причини: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необхідність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ефективного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використання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матеріальних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та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людських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ресурсів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необхідність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розвитку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сучасної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системи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реабілітації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що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відповідає</a:t>
            </a:r>
            <a:r>
              <a:rPr lang="ru-RU" sz="28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потребам </a:t>
            </a:r>
            <a:r>
              <a:rPr lang="ru-RU" sz="28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держави</a:t>
            </a:r>
            <a:endParaRPr lang="ru-RU" sz="28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1" name="Google Shape;101;p2" title="TRUE_logo_1 (1).png">
            <a:extLst>
              <a:ext uri="{FF2B5EF4-FFF2-40B4-BE49-F238E27FC236}">
                <a16:creationId xmlns:a16="http://schemas.microsoft.com/office/drawing/2014/main" id="{D07660B3-2F6C-E8AD-41E7-545D294D5E3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98000" y="8989525"/>
            <a:ext cx="1477740" cy="537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B08EDE97-01C6-7C9A-46C1-6E2A8013A665}"/>
              </a:ext>
            </a:extLst>
          </p:cNvPr>
          <p:cNvSpPr txBox="1"/>
          <p:nvPr/>
        </p:nvSpPr>
        <p:spPr>
          <a:xfrm>
            <a:off x="3676975" y="9714525"/>
            <a:ext cx="58158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Презентація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є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об’єктом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авторського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права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розробників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, і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надається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виключно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вашого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особистого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використання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навчальних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цілях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поширюйте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публічному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доступу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передавайте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третім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особам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без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письмової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згоди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або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організаторів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тренінгу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30E478-92F5-7853-AEA7-C531ED7EA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2544" y="3176811"/>
            <a:ext cx="6027692" cy="397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40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38528AF4-77C7-28FE-5CCD-2E0BD45B5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D4091F4C-5E94-7DF2-5BDD-BC932EA6378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99" name="Google Shape;99;p2">
            <a:extLst>
              <a:ext uri="{FF2B5EF4-FFF2-40B4-BE49-F238E27FC236}">
                <a16:creationId xmlns:a16="http://schemas.microsoft.com/office/drawing/2014/main" id="{25A69881-CF52-66C0-43B9-D00449298B01}"/>
              </a:ext>
            </a:extLst>
          </p:cNvPr>
          <p:cNvSpPr txBox="1"/>
          <p:nvPr/>
        </p:nvSpPr>
        <p:spPr>
          <a:xfrm>
            <a:off x="1028700" y="838200"/>
            <a:ext cx="13845540" cy="1500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Сучасна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 система </a:t>
            </a:r>
            <a:r>
              <a:rPr lang="ru-RU" sz="6500" b="0" i="0" u="none" strike="noStrike" cap="none" dirty="0" err="1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реабілітації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:</a:t>
            </a:r>
          </a:p>
        </p:txBody>
      </p:sp>
      <p:sp>
        <p:nvSpPr>
          <p:cNvPr id="100" name="Google Shape;100;p2">
            <a:extLst>
              <a:ext uri="{FF2B5EF4-FFF2-40B4-BE49-F238E27FC236}">
                <a16:creationId xmlns:a16="http://schemas.microsoft.com/office/drawing/2014/main" id="{48A78919-CE23-51B6-5619-63CB840197B0}"/>
              </a:ext>
            </a:extLst>
          </p:cNvPr>
          <p:cNvSpPr txBox="1"/>
          <p:nvPr/>
        </p:nvSpPr>
        <p:spPr>
          <a:xfrm>
            <a:off x="1278037" y="3176811"/>
            <a:ext cx="10613676" cy="2930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endParaRPr lang="ru-RU" sz="28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Спрямована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на потреби та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проблеми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пацієнта</a:t>
            </a:r>
            <a:endParaRPr lang="ru-RU" sz="36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Переважання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активних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методів</a:t>
            </a:r>
            <a:endParaRPr lang="ru-RU" sz="36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Система </a:t>
            </a: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командна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pic>
        <p:nvPicPr>
          <p:cNvPr id="101" name="Google Shape;101;p2" title="TRUE_logo_1 (1).png">
            <a:extLst>
              <a:ext uri="{FF2B5EF4-FFF2-40B4-BE49-F238E27FC236}">
                <a16:creationId xmlns:a16="http://schemas.microsoft.com/office/drawing/2014/main" id="{0DA3C9E5-37A2-29BA-BF64-CC5EF6262B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98000" y="8989525"/>
            <a:ext cx="1477740" cy="537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322ED574-8661-5E21-C9F0-E6B111A64BBA}"/>
              </a:ext>
            </a:extLst>
          </p:cNvPr>
          <p:cNvSpPr txBox="1"/>
          <p:nvPr/>
        </p:nvSpPr>
        <p:spPr>
          <a:xfrm>
            <a:off x="3676975" y="9714525"/>
            <a:ext cx="58158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Презентація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є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об’єктом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авторського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права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розробників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, і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надається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виключно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вашого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особистого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використання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навчальних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цілях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поширюйте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публічному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доступу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передавайте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третім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особам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без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письмової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згоди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або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організаторів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тренінгу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103152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998905FD-DFCB-1F29-A16D-2BF2CCD82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>
            <a:extLst>
              <a:ext uri="{FF2B5EF4-FFF2-40B4-BE49-F238E27FC236}">
                <a16:creationId xmlns:a16="http://schemas.microsoft.com/office/drawing/2014/main" id="{3E5B1744-66A1-7D5F-681B-1D107F7BAF4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uk-UA"/>
          </a:p>
        </p:txBody>
      </p:sp>
      <p:sp>
        <p:nvSpPr>
          <p:cNvPr id="99" name="Google Shape;99;p2">
            <a:extLst>
              <a:ext uri="{FF2B5EF4-FFF2-40B4-BE49-F238E27FC236}">
                <a16:creationId xmlns:a16="http://schemas.microsoft.com/office/drawing/2014/main" id="{9FA5BB7D-C97B-7CF6-DDE5-C746C3935180}"/>
              </a:ext>
            </a:extLst>
          </p:cNvPr>
          <p:cNvSpPr txBox="1"/>
          <p:nvPr/>
        </p:nvSpPr>
        <p:spPr>
          <a:xfrm>
            <a:off x="1028700" y="838200"/>
            <a:ext cx="13845540" cy="1500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lang="ru-RU" sz="6500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Типи команд</a:t>
            </a:r>
            <a:r>
              <a:rPr lang="ru-RU" sz="6500" b="0" i="0" u="none" strike="noStrike" cap="none" dirty="0">
                <a:solidFill>
                  <a:srgbClr val="0C62B7"/>
                </a:solidFill>
                <a:latin typeface="Sofia Sans Extra Condensed"/>
                <a:ea typeface="Sofia Sans Extra Condensed"/>
                <a:cs typeface="Sofia Sans Extra Condensed"/>
                <a:sym typeface="Sofia Sans Extra Condensed"/>
              </a:rPr>
              <a:t>:</a:t>
            </a:r>
          </a:p>
        </p:txBody>
      </p:sp>
      <p:sp>
        <p:nvSpPr>
          <p:cNvPr id="100" name="Google Shape;100;p2">
            <a:extLst>
              <a:ext uri="{FF2B5EF4-FFF2-40B4-BE49-F238E27FC236}">
                <a16:creationId xmlns:a16="http://schemas.microsoft.com/office/drawing/2014/main" id="{84FC4AFA-8D50-D4CC-185F-2E14D5D00AEB}"/>
              </a:ext>
            </a:extLst>
          </p:cNvPr>
          <p:cNvSpPr txBox="1"/>
          <p:nvPr/>
        </p:nvSpPr>
        <p:spPr>
          <a:xfrm>
            <a:off x="1577340" y="3176811"/>
            <a:ext cx="10613676" cy="370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endParaRPr lang="ru-RU" sz="28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мультидисциплінарна</a:t>
            </a:r>
            <a:endParaRPr lang="ru-RU" sz="36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міждисциплінарна</a:t>
            </a:r>
            <a:r>
              <a:rPr lang="ru-RU" sz="3600" b="0" i="0" u="none" strike="noStrike" cap="none" dirty="0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інтердисциплінарна</a:t>
            </a:r>
            <a:endParaRPr lang="ru-RU" sz="36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ru-RU" sz="3600" b="0" i="0" u="none" strike="noStrike" cap="none" dirty="0" err="1">
                <a:solidFill>
                  <a:srgbClr val="0C62B7"/>
                </a:solidFill>
                <a:latin typeface="Roboto"/>
                <a:ea typeface="Roboto"/>
                <a:cs typeface="Roboto"/>
                <a:sym typeface="Roboto"/>
              </a:rPr>
              <a:t>трансдисциплінарна</a:t>
            </a:r>
            <a:endParaRPr lang="ru-RU" sz="3600" b="0" i="0" u="none" strike="noStrike" cap="none" dirty="0">
              <a:solidFill>
                <a:srgbClr val="0C62B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1" name="Google Shape;101;p2" title="TRUE_logo_1 (1).png">
            <a:extLst>
              <a:ext uri="{FF2B5EF4-FFF2-40B4-BE49-F238E27FC236}">
                <a16:creationId xmlns:a16="http://schemas.microsoft.com/office/drawing/2014/main" id="{330EC658-6840-E23B-9A76-F7DB82B3D8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98000" y="8989525"/>
            <a:ext cx="1477740" cy="537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132C7AF8-0CC7-F9AE-19E7-F0AFDAFFFB85}"/>
              </a:ext>
            </a:extLst>
          </p:cNvPr>
          <p:cNvSpPr txBox="1"/>
          <p:nvPr/>
        </p:nvSpPr>
        <p:spPr>
          <a:xfrm>
            <a:off x="3676975" y="9714525"/>
            <a:ext cx="58158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Презентація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є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об’єктом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авторського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права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розробників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, і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надається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виключно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вашого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особистого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використання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навчальних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цілях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поширюйте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її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публічному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доступу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та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не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передавайте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третім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особам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без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письмової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згоди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авторів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або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організаторів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600" dirty="0" err="1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тренінгу</a:t>
            </a:r>
            <a:r>
              <a:rPr lang="en-US" sz="600" dirty="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600" dirty="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0B6033-38D4-3761-9225-5E90D00CD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1723" y="2935569"/>
            <a:ext cx="7254274" cy="483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41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954</Words>
  <Application>Microsoft Office PowerPoint</Application>
  <PresentationFormat>Довільний</PresentationFormat>
  <Paragraphs>115</Paragraphs>
  <Slides>16</Slides>
  <Notes>15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16</vt:i4>
      </vt:variant>
    </vt:vector>
  </HeadingPairs>
  <TitlesOfParts>
    <vt:vector size="24" baseType="lpstr">
      <vt:lpstr>Aptos</vt:lpstr>
      <vt:lpstr>Arial</vt:lpstr>
      <vt:lpstr>Roboto</vt:lpstr>
      <vt:lpstr>e-Ukraine 2</vt:lpstr>
      <vt:lpstr>Sofia Sans Extra Condensed</vt:lpstr>
      <vt:lpstr>Calibri</vt:lpstr>
      <vt:lpstr>Office Theme</vt:lpstr>
      <vt:lpstr>1_Office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Lenovo1</dc:creator>
  <cp:lastModifiedBy>Vlab Vlab</cp:lastModifiedBy>
  <cp:revision>3</cp:revision>
  <dcterms:created xsi:type="dcterms:W3CDTF">2006-08-16T00:00:00Z</dcterms:created>
  <dcterms:modified xsi:type="dcterms:W3CDTF">2025-12-13T16:10:13Z</dcterms:modified>
</cp:coreProperties>
</file>